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88" r:id="rId3"/>
    <p:sldId id="290" r:id="rId4"/>
    <p:sldId id="257" r:id="rId5"/>
    <p:sldId id="258" r:id="rId6"/>
    <p:sldId id="259" r:id="rId7"/>
    <p:sldId id="291" r:id="rId8"/>
    <p:sldId id="292" r:id="rId9"/>
    <p:sldId id="293" r:id="rId10"/>
    <p:sldId id="306" r:id="rId11"/>
    <p:sldId id="260" r:id="rId12"/>
    <p:sldId id="294" r:id="rId13"/>
    <p:sldId id="280" r:id="rId14"/>
    <p:sldId id="301" r:id="rId15"/>
    <p:sldId id="282" r:id="rId16"/>
    <p:sldId id="296" r:id="rId17"/>
    <p:sldId id="284" r:id="rId18"/>
    <p:sldId id="266" r:id="rId19"/>
    <p:sldId id="297" r:id="rId20"/>
    <p:sldId id="298" r:id="rId21"/>
    <p:sldId id="299" r:id="rId22"/>
    <p:sldId id="300" r:id="rId23"/>
    <p:sldId id="270" r:id="rId24"/>
    <p:sldId id="285" r:id="rId25"/>
    <p:sldId id="286" r:id="rId26"/>
    <p:sldId id="287" r:id="rId27"/>
    <p:sldId id="261" r:id="rId28"/>
    <p:sldId id="262" r:id="rId29"/>
    <p:sldId id="303" r:id="rId30"/>
    <p:sldId id="302" r:id="rId31"/>
    <p:sldId id="274" r:id="rId32"/>
    <p:sldId id="275" r:id="rId33"/>
    <p:sldId id="304" r:id="rId34"/>
    <p:sldId id="277" r:id="rId35"/>
    <p:sldId id="279" r:id="rId36"/>
    <p:sldId id="305" r:id="rId3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ectangle à coins arrondis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ous-titr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17" name="Espace réservé du pied de page 16"/>
          <p:cNvSpPr>
            <a:spLocks noGrp="1"/>
          </p:cNvSpPr>
          <p:nvPr>
            <p:ph type="ftr" sz="quarter" idx="11"/>
          </p:nvPr>
        </p:nvSpPr>
        <p:spPr/>
        <p:txBody>
          <a:bodyPr/>
          <a:lstStyle/>
          <a:p>
            <a:endParaRPr lang="fr-FR"/>
          </a:p>
        </p:txBody>
      </p:sp>
      <p:sp>
        <p:nvSpPr>
          <p:cNvPr id="29" name="Espace réservé du numéro de diapositive 28"/>
          <p:cNvSpPr>
            <a:spLocks noGrp="1"/>
          </p:cNvSpPr>
          <p:nvPr>
            <p:ph type="sldNum" sz="quarter" idx="12"/>
          </p:nvPr>
        </p:nvSpPr>
        <p:spPr/>
        <p:txBody>
          <a:bodyPr lIns="0" tIns="0" rIns="0" bIns="0">
            <a:noAutofit/>
          </a:bodyPr>
          <a:lstStyle>
            <a:lvl1pPr>
              <a:defRPr sz="1400">
                <a:solidFill>
                  <a:srgbClr val="FFFFFF"/>
                </a:solidFill>
              </a:defRPr>
            </a:lvl1pPr>
          </a:lstStyle>
          <a:p>
            <a:fld id="{F95285EF-1A07-46EE-B115-1D4A4D6CEC65}" type="slidenum">
              <a:rPr lang="fr-FR" smtClean="0"/>
              <a:pPr/>
              <a:t>‹N°›</a:t>
            </a:fld>
            <a:endParaRPr lang="fr-FR"/>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95285EF-1A07-46EE-B115-1D4A4D6CEC65}"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1"/>
            <a:ext cx="201168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914400" y="274640"/>
            <a:ext cx="55626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95285EF-1A07-46EE-B115-1D4A4D6CEC65}"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95285EF-1A07-46EE-B115-1D4A4D6CEC65}" type="slidenum">
              <a:rPr lang="fr-FR" smtClean="0"/>
              <a:pPr/>
              <a:t>‹N°›</a:t>
            </a:fld>
            <a:endParaRPr lang="fr-FR"/>
          </a:p>
        </p:txBody>
      </p:sp>
      <p:sp>
        <p:nvSpPr>
          <p:cNvPr id="8" name="Espace réservé du contenu 7"/>
          <p:cNvSpPr>
            <a:spLocks noGrp="1"/>
          </p:cNvSpPr>
          <p:nvPr>
            <p:ph sz="quarter" idx="1"/>
          </p:nvPr>
        </p:nvSpPr>
        <p:spPr>
          <a:xfrm>
            <a:off x="914400" y="1447800"/>
            <a:ext cx="7772400" cy="45720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ectangle à coins arrondis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5" name="Espace réservé du pied de page 4"/>
          <p:cNvSpPr>
            <a:spLocks noGrp="1"/>
          </p:cNvSpPr>
          <p:nvPr>
            <p:ph type="ftr" sz="quarter" idx="11"/>
          </p:nvPr>
        </p:nvSpPr>
        <p:spPr>
          <a:xfrm>
            <a:off x="800100" y="6172200"/>
            <a:ext cx="4000500" cy="457200"/>
          </a:xfrm>
        </p:spPr>
        <p:txBody>
          <a:bodyPr/>
          <a:lstStyle/>
          <a:p>
            <a:endParaRPr lang="fr-F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146304" y="6208776"/>
            <a:ext cx="457200" cy="457200"/>
          </a:xfrm>
        </p:spPr>
        <p:txBody>
          <a:bodyPr/>
          <a:lstStyle/>
          <a:p>
            <a:fld id="{F95285EF-1A07-46EE-B115-1D4A4D6CEC65}"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95285EF-1A07-46EE-B115-1D4A4D6CEC65}" type="slidenum">
              <a:rPr lang="fr-FR" smtClean="0"/>
              <a:pPr/>
              <a:t>‹N°›</a:t>
            </a:fld>
            <a:endParaRPr lang="fr-FR"/>
          </a:p>
        </p:txBody>
      </p:sp>
      <p:sp>
        <p:nvSpPr>
          <p:cNvPr id="9" name="Espace réservé du contenu 8"/>
          <p:cNvSpPr>
            <a:spLocks noGrp="1"/>
          </p:cNvSpPr>
          <p:nvPr>
            <p:ph sz="quarter" idx="1"/>
          </p:nvPr>
        </p:nvSpPr>
        <p:spPr>
          <a:xfrm>
            <a:off x="914400" y="1447800"/>
            <a:ext cx="3749040" cy="45720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933950" y="1447800"/>
            <a:ext cx="3749040" cy="45720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914400" y="273050"/>
            <a:ext cx="7772400" cy="1143000"/>
          </a:xfrm>
        </p:spPr>
        <p:txBody>
          <a:bodyPr anchor="b" anchorCtr="0"/>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95285EF-1A07-46EE-B115-1D4A4D6CEC65}" type="slidenum">
              <a:rPr lang="fr-FR" smtClean="0"/>
              <a:pPr/>
              <a:t>‹N°›</a:t>
            </a:fld>
            <a:endParaRPr lang="fr-FR"/>
          </a:p>
        </p:txBody>
      </p:sp>
      <p:sp>
        <p:nvSpPr>
          <p:cNvPr id="11" name="Espace réservé du contenu 10"/>
          <p:cNvSpPr>
            <a:spLocks noGrp="1"/>
          </p:cNvSpPr>
          <p:nvPr>
            <p:ph sz="half" idx="2"/>
          </p:nvPr>
        </p:nvSpPr>
        <p:spPr>
          <a:xfrm>
            <a:off x="914400" y="2247900"/>
            <a:ext cx="3733800" cy="38862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4"/>
          </p:nvPr>
        </p:nvSpPr>
        <p:spPr>
          <a:xfrm>
            <a:off x="4953000" y="2247900"/>
            <a:ext cx="3733800" cy="38862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95285EF-1A07-46EE-B115-1D4A4D6CEC65}"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95285EF-1A07-46EE-B115-1D4A4D6CEC65}"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ectangle à coins arrondis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914400" y="273050"/>
            <a:ext cx="7772400" cy="1143000"/>
          </a:xfrm>
        </p:spPr>
        <p:txBody>
          <a:bodyPr anchor="b" anchorCtr="0"/>
          <a:lstStyle>
            <a:lvl1pPr algn="l">
              <a:buNone/>
              <a:defRPr sz="4000" b="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95285EF-1A07-46EE-B115-1D4A4D6CEC65}" type="slidenum">
              <a:rPr lang="fr-FR" smtClean="0"/>
              <a:pPr/>
              <a:t>‹N°›</a:t>
            </a:fld>
            <a:endParaRPr lang="fr-FR"/>
          </a:p>
        </p:txBody>
      </p:sp>
      <p:sp>
        <p:nvSpPr>
          <p:cNvPr id="11" name="Espace réservé du contenu 10"/>
          <p:cNvSpPr>
            <a:spLocks noGrp="1"/>
          </p:cNvSpPr>
          <p:nvPr>
            <p:ph sz="quarter" idx="1"/>
          </p:nvPr>
        </p:nvSpPr>
        <p:spPr>
          <a:xfrm>
            <a:off x="2971800" y="1600200"/>
            <a:ext cx="5715000" cy="44958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5B6F82E9-BBE2-42A0-B42F-15EA2E33DE46}" type="datetimeFigureOut">
              <a:rPr lang="fr-FR" smtClean="0"/>
              <a:pPr/>
              <a:t>10/12/2017</a:t>
            </a:fld>
            <a:endParaRPr lang="fr-FR"/>
          </a:p>
        </p:txBody>
      </p:sp>
      <p:sp>
        <p:nvSpPr>
          <p:cNvPr id="6" name="Espace réservé du pied de page 5"/>
          <p:cNvSpPr>
            <a:spLocks noGrp="1"/>
          </p:cNvSpPr>
          <p:nvPr>
            <p:ph type="ftr" sz="quarter" idx="11"/>
          </p:nvPr>
        </p:nvSpPr>
        <p:spPr>
          <a:xfrm>
            <a:off x="914400" y="6172200"/>
            <a:ext cx="3886200" cy="457200"/>
          </a:xfrm>
        </p:spPr>
        <p:txBody>
          <a:bodyPr/>
          <a:lstStyle/>
          <a:p>
            <a:endParaRPr lang="fr-FR"/>
          </a:p>
        </p:txBody>
      </p:sp>
      <p:sp>
        <p:nvSpPr>
          <p:cNvPr id="7" name="Espace réservé du numéro de diapositive 6"/>
          <p:cNvSpPr>
            <a:spLocks noGrp="1"/>
          </p:cNvSpPr>
          <p:nvPr>
            <p:ph type="sldNum" sz="quarter" idx="12"/>
          </p:nvPr>
        </p:nvSpPr>
        <p:spPr>
          <a:xfrm>
            <a:off x="146304" y="6208776"/>
            <a:ext cx="457200" cy="457200"/>
          </a:xfrm>
        </p:spPr>
        <p:txBody>
          <a:bodyPr/>
          <a:lstStyle/>
          <a:p>
            <a:fld id="{F95285EF-1A07-46EE-B115-1D4A4D6CEC65}" type="slidenum">
              <a:rPr lang="fr-FR" smtClean="0"/>
              <a:pPr/>
              <a:t>‹N°›</a:t>
            </a:fld>
            <a:endParaRPr lang="fr-FR"/>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Espace réservé pour une image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fr-FR" smtClean="0"/>
              <a:t>Cliquez sur l'icône pour ajouter une image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ectangle à coins arrondis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Espace réservé du titre 21"/>
          <p:cNvSpPr>
            <a:spLocks noGrp="1"/>
          </p:cNvSpPr>
          <p:nvPr>
            <p:ph type="title"/>
          </p:nvPr>
        </p:nvSpPr>
        <p:spPr>
          <a:xfrm>
            <a:off x="914400" y="274638"/>
            <a:ext cx="7772400" cy="1143000"/>
          </a:xfrm>
          <a:prstGeom prst="rect">
            <a:avLst/>
          </a:prstGeom>
        </p:spPr>
        <p:txBody>
          <a:bodyPr bIns="91440" anchor="b" anchorCtr="0">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B6F82E9-BBE2-42A0-B42F-15EA2E33DE46}" type="datetimeFigureOut">
              <a:rPr lang="fr-FR" smtClean="0"/>
              <a:pPr/>
              <a:t>10/12/2017</a:t>
            </a:fld>
            <a:endParaRPr lang="fr-FR"/>
          </a:p>
        </p:txBody>
      </p:sp>
      <p:sp>
        <p:nvSpPr>
          <p:cNvPr id="3" name="Espace réservé du pied de page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fr-FR"/>
          </a:p>
        </p:txBody>
      </p:sp>
      <p:sp>
        <p:nvSpPr>
          <p:cNvPr id="23" name="Espace réservé du numéro de diapositive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F95285EF-1A07-46EE-B115-1D4A4D6CEC65}"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pPr>
              <a:lnSpc>
                <a:spcPct val="200000"/>
              </a:lnSpc>
            </a:pPr>
            <a:r>
              <a:rPr lang="fr-FR" sz="60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MODULDE </a:t>
            </a:r>
            <a:br>
              <a:rPr lang="fr-FR" sz="60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br>
            <a:r>
              <a:rPr lang="fr-FR" sz="60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SOINS DE BASE</a:t>
            </a:r>
            <a:r>
              <a:rPr lang="fr-FR"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r>
            <a:br>
              <a:rPr lang="fr-FR"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br>
            <a:endParaRPr lang="fr-FR" sz="3600" dirty="0">
              <a:solidFill>
                <a:schemeClr val="tx1"/>
              </a:solidFill>
            </a:endParaRPr>
          </a:p>
        </p:txBody>
      </p:sp>
      <p:sp>
        <p:nvSpPr>
          <p:cNvPr id="4" name="Sous-titre 3"/>
          <p:cNvSpPr>
            <a:spLocks noGrp="1"/>
          </p:cNvSpPr>
          <p:nvPr>
            <p:ph type="subTitle" idx="1"/>
          </p:nvPr>
        </p:nvSpPr>
        <p:spPr/>
        <p:txBody>
          <a:bodyPr/>
          <a:lstStyle/>
          <a:p>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lstStyle/>
          <a:p>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Virginia Henderson (1897-1996) </a:t>
            </a:r>
            <a:endParaRPr lang="fr-FR"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texte 2"/>
          <p:cNvSpPr>
            <a:spLocks noGrp="1"/>
          </p:cNvSpPr>
          <p:nvPr>
            <p:ph type="body" idx="2"/>
          </p:nvPr>
        </p:nvSpPr>
        <p:spPr>
          <a:xfrm>
            <a:off x="323528" y="1412776"/>
            <a:ext cx="3600400" cy="4853136"/>
          </a:xfrm>
        </p:spPr>
        <p:txBody>
          <a:bodyPr>
            <a:noAutofit/>
          </a:bodyPr>
          <a:lstStyle/>
          <a:p>
            <a:r>
              <a:rPr lang="fr-FR" sz="3000" dirty="0" smtClean="0">
                <a:latin typeface="Times New Roman" pitchFamily="18" charset="0"/>
                <a:cs typeface="Times New Roman" pitchFamily="18" charset="0"/>
              </a:rPr>
              <a:t>originaire de Kansas City (USA), c’est la 5</a:t>
            </a:r>
            <a:r>
              <a:rPr lang="fr-FR" sz="3000" baseline="30000" dirty="0" smtClean="0">
                <a:latin typeface="Times New Roman" pitchFamily="18" charset="0"/>
                <a:cs typeface="Times New Roman" pitchFamily="18" charset="0"/>
              </a:rPr>
              <a:t>ème</a:t>
            </a:r>
            <a:r>
              <a:rPr lang="fr-FR" sz="3000" dirty="0" smtClean="0">
                <a:latin typeface="Times New Roman" pitchFamily="18" charset="0"/>
                <a:cs typeface="Times New Roman" pitchFamily="18" charset="0"/>
              </a:rPr>
              <a:t> fille d’une famille de 8 enfants. Elle est fille d’enseignants. Elle devient infirmière à l’âge de 24 ans et travaille auprès des plus démunis. </a:t>
            </a:r>
          </a:p>
          <a:p>
            <a:endParaRPr lang="fr-FR" sz="3000" dirty="0">
              <a:latin typeface="Times New Roman" pitchFamily="18" charset="0"/>
              <a:cs typeface="Times New Roman" pitchFamily="18" charset="0"/>
            </a:endParaRPr>
          </a:p>
        </p:txBody>
      </p:sp>
      <p:pic>
        <p:nvPicPr>
          <p:cNvPr id="2050" name="Picture 2"/>
          <p:cNvPicPr>
            <a:picLocks noGrp="1" noChangeAspect="1" noChangeArrowheads="1"/>
          </p:cNvPicPr>
          <p:nvPr>
            <p:ph sz="quarter" idx="1"/>
          </p:nvPr>
        </p:nvPicPr>
        <p:blipFill>
          <a:blip r:embed="rId2" cstate="print"/>
          <a:srcRect/>
          <a:stretch>
            <a:fillRect/>
          </a:stretch>
        </p:blipFill>
        <p:spPr bwMode="auto">
          <a:xfrm>
            <a:off x="4427985" y="1484784"/>
            <a:ext cx="4392488"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76672"/>
            <a:ext cx="8229600" cy="5544616"/>
          </a:xfrm>
        </p:spPr>
        <p:txBody>
          <a:bodyPr anchor="ctr">
            <a:noAutofit/>
          </a:bodyPr>
          <a:lstStyle/>
          <a:p>
            <a:pPr algn="ctr">
              <a:lnSpc>
                <a:spcPct val="200000"/>
              </a:lnSpc>
            </a:pPr>
            <a:r>
              <a:rPr lang="fr-FR" sz="5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III - Définition </a:t>
            </a:r>
            <a:br>
              <a:rPr lang="fr-FR" sz="5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br>
            <a:r>
              <a:rPr lang="fr-FR" sz="5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des </a:t>
            </a:r>
            <a:br>
              <a:rPr lang="fr-FR" sz="5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br>
            <a:r>
              <a:rPr lang="fr-FR" sz="5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concepts</a:t>
            </a:r>
            <a:endParaRPr lang="fr-FR" sz="54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normAutofit/>
          </a:bodyPr>
          <a:lstStyle/>
          <a:p>
            <a:r>
              <a:rPr lang="fr-FR" sz="5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1 - Soin</a:t>
            </a:r>
            <a:r>
              <a:rPr lang="fr-FR"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 </a:t>
            </a:r>
            <a:endParaRPr lang="fr-FR"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899592" y="1916832"/>
            <a:ext cx="7546032" cy="4572000"/>
          </a:xfrm>
        </p:spPr>
        <p:txBody>
          <a:bodyPr/>
          <a:lstStyle/>
          <a:p>
            <a:pPr>
              <a:buFont typeface="Courier New" pitchFamily="49" charset="0"/>
              <a:buChar char="o"/>
            </a:pPr>
            <a:r>
              <a:rPr lang="fr-FR" sz="3200" dirty="0" smtClean="0">
                <a:latin typeface="Times New Roman" pitchFamily="18" charset="0"/>
                <a:cs typeface="Times New Roman" pitchFamily="18" charset="0"/>
              </a:rPr>
              <a:t>indique pour soigner: attention, application à…</a:t>
            </a:r>
          </a:p>
          <a:p>
            <a:pPr>
              <a:buNone/>
            </a:pPr>
            <a:r>
              <a:rPr lang="fr-FR" sz="3200" dirty="0" smtClean="0">
                <a:latin typeface="Times New Roman" pitchFamily="18" charset="0"/>
                <a:cs typeface="Times New Roman" pitchFamily="18" charset="0"/>
              </a:rPr>
              <a:t>Exemple  « prendre soin, avoir soin de ».</a:t>
            </a:r>
          </a:p>
          <a:p>
            <a:pPr>
              <a:buNone/>
            </a:pPr>
            <a:endParaRPr lang="fr-FR" sz="3200" dirty="0" smtClean="0">
              <a:latin typeface="Times New Roman" pitchFamily="18" charset="0"/>
              <a:cs typeface="Times New Roman" pitchFamily="18" charset="0"/>
            </a:endParaRPr>
          </a:p>
          <a:p>
            <a:pPr>
              <a:buFont typeface="Courier New" pitchFamily="49" charset="0"/>
              <a:buChar char="o"/>
            </a:pPr>
            <a:r>
              <a:rPr lang="fr-FR" sz="3200" dirty="0" smtClean="0">
                <a:latin typeface="Times New Roman" pitchFamily="18" charset="0"/>
                <a:cs typeface="Times New Roman" pitchFamily="18" charset="0"/>
              </a:rPr>
              <a:t>Moyens par lesquels on s’efforce de rendre la santé à un malade.</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7"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7"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6000"/>
                            </p:stCondLst>
                            <p:childTnLst>
                              <p:par>
                                <p:cTn id="20" presetID="7" presetClass="entr" presetSubtype="4"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60648"/>
            <a:ext cx="8229600" cy="1152128"/>
          </a:xfrm>
        </p:spPr>
        <p:txBody>
          <a:bodyPr anchor="ctr">
            <a:normAutofit/>
          </a:bodyPr>
          <a:lstStyle/>
          <a:p>
            <a:r>
              <a:rPr lang="fr-FR" sz="5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2 - Soigner</a:t>
            </a:r>
            <a:endParaRPr lang="fr-FR" sz="54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395536" y="1412776"/>
            <a:ext cx="8229600" cy="5112568"/>
          </a:xfrm>
        </p:spPr>
        <p:txBody>
          <a:bodyPr>
            <a:normAutofit/>
          </a:bodyPr>
          <a:lstStyle/>
          <a:p>
            <a:pPr>
              <a:buFont typeface="Courier New" pitchFamily="49" charset="0"/>
              <a:buChar char="o"/>
            </a:pPr>
            <a:r>
              <a:rPr lang="fr-FR" sz="3200" dirty="0" smtClean="0">
                <a:solidFill>
                  <a:schemeClr val="accent2">
                    <a:lumMod val="75000"/>
                  </a:schemeClr>
                </a:solidFill>
                <a:latin typeface="Times New Roman" pitchFamily="18" charset="0"/>
                <a:cs typeface="Times New Roman" pitchFamily="18" charset="0"/>
              </a:rPr>
              <a:t>Soigner </a:t>
            </a:r>
            <a:r>
              <a:rPr lang="fr-FR" sz="3200" dirty="0" smtClean="0">
                <a:latin typeface="Times New Roman" pitchFamily="18" charset="0"/>
                <a:cs typeface="Times New Roman" pitchFamily="18" charset="0"/>
              </a:rPr>
              <a:t>c’est se porté réciproquement des soins (c’est prendre soin de soi-même et de se préoccuper de l’autre et des autres). </a:t>
            </a:r>
          </a:p>
          <a:p>
            <a:pPr>
              <a:buNone/>
            </a:pPr>
            <a:endParaRPr lang="fr-FR" sz="3200" dirty="0" smtClean="0">
              <a:latin typeface="Times New Roman" pitchFamily="18" charset="0"/>
              <a:cs typeface="Times New Roman" pitchFamily="18" charset="0"/>
            </a:endParaRPr>
          </a:p>
          <a:p>
            <a:pPr>
              <a:buFont typeface="Courier New" pitchFamily="49" charset="0"/>
              <a:buChar char="o"/>
            </a:pPr>
            <a:r>
              <a:rPr lang="fr-FR" sz="3200" dirty="0" smtClean="0">
                <a:solidFill>
                  <a:schemeClr val="accent1">
                    <a:lumMod val="75000"/>
                  </a:schemeClr>
                </a:solidFill>
                <a:latin typeface="Times New Roman" pitchFamily="18" charset="0"/>
                <a:cs typeface="Times New Roman" pitchFamily="18" charset="0"/>
              </a:rPr>
              <a:t>Soigner</a:t>
            </a:r>
            <a:r>
              <a:rPr lang="fr-FR" sz="3200" dirty="0" smtClean="0">
                <a:latin typeface="Times New Roman" pitchFamily="18" charset="0"/>
                <a:cs typeface="Times New Roman" pitchFamily="18" charset="0"/>
              </a:rPr>
              <a:t> signifie réaliser des actes courants pour le bien être et la vie de chacun. Apporter une réponse satisfaisante aux besoins d’entretien et de continuité de la vie d’une personne, d’une famille, d’une collectivité.</a:t>
            </a:r>
          </a:p>
          <a:p>
            <a:pPr>
              <a:buFont typeface="Courier New" pitchFamily="49" charset="0"/>
              <a:buChar char="o"/>
            </a:pPr>
            <a:endParaRPr lang="fr-FR"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7"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836712"/>
            <a:ext cx="7772400" cy="4464496"/>
          </a:xfrm>
        </p:spPr>
        <p:txBody>
          <a:bodyPr anchor="ctr">
            <a:normAutofit/>
          </a:bodyPr>
          <a:lstStyle/>
          <a:p>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3 - Soins infirmiers: </a:t>
            </a:r>
            <a:b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br>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r>
            <a:b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br>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 </a:t>
            </a:r>
            <a:r>
              <a:rPr lang="fr-FR" b="1" u="sng"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Selon le Conseil International des Infirmières </a:t>
            </a:r>
            <a:endParaRPr lang="fr-FR"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476672"/>
            <a:ext cx="8229600" cy="6120680"/>
          </a:xfrm>
        </p:spPr>
        <p:txBody>
          <a:bodyPr>
            <a:normAutofit/>
          </a:bodyPr>
          <a:lstStyle/>
          <a:p>
            <a:r>
              <a:rPr lang="fr-FR" sz="3200"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C’est les soins pro</a:t>
            </a:r>
            <a:r>
              <a:rPr lang="fr-FR" sz="3200" dirty="0" smtClean="0">
                <a:latin typeface="Times New Roman" pitchFamily="18" charset="0"/>
                <a:cs typeface="Times New Roman" pitchFamily="18" charset="0"/>
              </a:rPr>
              <a:t>digués, de manière autonome ou en collaboration, aux individus de tous âges, aux familles, aux groupes et aux communautés- malades ou bien-portants- quel que soit le cadre.</a:t>
            </a:r>
          </a:p>
          <a:p>
            <a:r>
              <a:rPr lang="fr-FR" sz="3200"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Les soins infirmiers englobent:</a:t>
            </a:r>
          </a:p>
          <a:p>
            <a:pPr>
              <a:buFont typeface="Wingdings" pitchFamily="2" charset="2"/>
              <a:buChar char="ü"/>
            </a:pPr>
            <a:r>
              <a:rPr lang="fr-FR" sz="3200" dirty="0" smtClean="0">
                <a:latin typeface="Times New Roman" pitchFamily="18" charset="0"/>
                <a:cs typeface="Times New Roman" pitchFamily="18" charset="0"/>
              </a:rPr>
              <a:t>La promotion de la santé.</a:t>
            </a:r>
          </a:p>
          <a:p>
            <a:pPr>
              <a:buFont typeface="Wingdings" pitchFamily="2" charset="2"/>
              <a:buChar char="ü"/>
            </a:pPr>
            <a:r>
              <a:rPr lang="fr-FR" sz="3200" dirty="0" smtClean="0">
                <a:latin typeface="Times New Roman" pitchFamily="18" charset="0"/>
                <a:cs typeface="Times New Roman" pitchFamily="18" charset="0"/>
              </a:rPr>
              <a:t>La prévention de la maladie ainsi que les soins dispensés aux personnes malades, handicapées et mourantes.</a:t>
            </a:r>
          </a:p>
          <a:p>
            <a:endParaRPr lang="fr-FR" sz="3200" dirty="0" smtClean="0">
              <a:solidFill>
                <a:schemeClr val="accent3">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7"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0" fill="hold">
                            <p:stCondLst>
                              <p:cond delay="4000"/>
                            </p:stCondLst>
                            <p:childTnLst>
                              <p:par>
                                <p:cTn id="21" presetID="7" presetClass="entr" presetSubtype="4"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914400" y="836712"/>
            <a:ext cx="7772400" cy="5183088"/>
          </a:xfrm>
        </p:spPr>
        <p:txBody>
          <a:bodyPr>
            <a:normAutofit/>
          </a:bodyPr>
          <a:lstStyle/>
          <a:p>
            <a:r>
              <a:rPr lang="fr-FR" sz="32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Rôles des Soins infirmiers</a:t>
            </a:r>
          </a:p>
          <a:p>
            <a:pPr>
              <a:buNone/>
            </a:pPr>
            <a:endParaRPr lang="fr-FR" sz="32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a:p>
            <a:pPr algn="just">
              <a:buNone/>
            </a:pPr>
            <a:r>
              <a:rPr lang="fr-FR" sz="32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   </a:t>
            </a:r>
            <a:r>
              <a:rPr lang="fr-FR" sz="3200" dirty="0" smtClean="0">
                <a:latin typeface="Times New Roman" pitchFamily="18" charset="0"/>
                <a:cs typeface="Times New Roman" pitchFamily="18" charset="0"/>
              </a:rPr>
              <a:t>Parmi les rôles essentiels relevant du personnel infirmier citons encore la défense, la promotion d’un environnement sain, </a:t>
            </a:r>
          </a:p>
          <a:p>
            <a:pPr algn="just">
              <a:buNone/>
            </a:pPr>
            <a:r>
              <a:rPr lang="fr-FR" sz="3200" dirty="0" smtClean="0">
                <a:latin typeface="Times New Roman" pitchFamily="18" charset="0"/>
                <a:cs typeface="Times New Roman" pitchFamily="18" charset="0"/>
              </a:rPr>
              <a:t>   la recherche, la participation à l’élaboration de la politique de santé et la gestion des systèmes de santé et des patients, ainsi que l’éducation</a:t>
            </a:r>
            <a:endParaRPr lang="fr-FR" sz="32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332656"/>
            <a:ext cx="8229600" cy="1368152"/>
          </a:xfrm>
        </p:spPr>
        <p:txBody>
          <a:bodyPr anchor="ctr">
            <a:normAutofit/>
          </a:bodyPr>
          <a:lstStyle/>
          <a:p>
            <a:r>
              <a:rPr lang="fr-FR" sz="36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b) Selon l’ Organisation Mondiale </a:t>
            </a:r>
            <a:br>
              <a:rPr lang="fr-FR" sz="36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br>
            <a:r>
              <a:rPr lang="fr-FR" sz="36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                    de la Santé( OMS)</a:t>
            </a:r>
            <a:endParaRPr lang="fr-FR" sz="36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323528" y="1772816"/>
            <a:ext cx="8568952" cy="4608512"/>
          </a:xfrm>
        </p:spPr>
        <p:txBody>
          <a:bodyPr>
            <a:noAutofit/>
          </a:bodyPr>
          <a:lstStyle/>
          <a:p>
            <a:pPr algn="just">
              <a:buNone/>
            </a:pPr>
            <a:r>
              <a:rPr lang="fr-FR" sz="3000" dirty="0" smtClean="0">
                <a:latin typeface="Times New Roman" pitchFamily="18" charset="0"/>
                <a:cs typeface="Times New Roman" pitchFamily="18" charset="0"/>
              </a:rPr>
              <a:t>   La mission des infirmiers dans la société est d’aider les individus, les familles et les groupes à déterminer et réaliser leur plein potentiel physique, mental et social et à y parvenir dans le contexte de l’environnement dans lequel ils vivent et travail, tout cela en respectant un code de déontologie très stricte. Ceci exige que les infirmières apprennent et assurent des fonctions ayant trait au maintien et à la promotion de la santé aussi bien qu’à la prévention de la maladie.</a:t>
            </a:r>
          </a:p>
          <a:p>
            <a:pPr>
              <a:buNone/>
            </a:pPr>
            <a:r>
              <a:rPr lang="fr-FR" sz="3200" dirty="0" smtClean="0">
                <a:solidFill>
                  <a:schemeClr val="accent3">
                    <a:lumMod val="50000"/>
                  </a:schemeClr>
                </a:solidFill>
                <a:latin typeface="Times New Roman" pitchFamily="18" charset="0"/>
                <a:cs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1124744"/>
            <a:ext cx="7931224" cy="5199856"/>
          </a:xfrm>
        </p:spPr>
        <p:txBody>
          <a:bodyPr>
            <a:normAutofit/>
          </a:bodyPr>
          <a:lstStyle/>
          <a:p>
            <a:pPr algn="just">
              <a:lnSpc>
                <a:spcPct val="150000"/>
              </a:lnSpc>
            </a:pPr>
            <a:r>
              <a:rPr lang="fr-FR" sz="32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Les soins infirmiers </a:t>
            </a:r>
            <a:r>
              <a:rPr lang="fr-FR" sz="3200" dirty="0" smtClean="0">
                <a:latin typeface="Times New Roman" pitchFamily="18" charset="0"/>
                <a:cs typeface="Times New Roman" pitchFamily="18" charset="0"/>
              </a:rPr>
              <a:t>englobent également </a:t>
            </a:r>
          </a:p>
          <a:p>
            <a:pPr algn="just">
              <a:lnSpc>
                <a:spcPct val="150000"/>
              </a:lnSpc>
              <a:buNone/>
            </a:pPr>
            <a:r>
              <a:rPr lang="fr-FR" sz="3200" dirty="0" smtClean="0">
                <a:latin typeface="Times New Roman" pitchFamily="18" charset="0"/>
                <a:cs typeface="Times New Roman" pitchFamily="18" charset="0"/>
              </a:rPr>
              <a:t>  la planification et la mise en œuvre des soins curatifs et de réadaptation, et concernent les aspects physiques, mentaux et sociaux de la vie en ce qu’ils affectent la santé, la maladie, le handicape et la mort.</a:t>
            </a:r>
          </a:p>
          <a:p>
            <a:endParaRPr lang="fr-FR"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395536" y="404664"/>
            <a:ext cx="8291264" cy="6048672"/>
          </a:xfrm>
        </p:spPr>
        <p:txBody>
          <a:bodyPr>
            <a:normAutofit/>
          </a:bodyPr>
          <a:lstStyle/>
          <a:p>
            <a:pPr algn="just"/>
            <a:r>
              <a:rPr lang="fr-FR" sz="32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Les infirmières </a:t>
            </a:r>
            <a:r>
              <a:rPr lang="fr-FR" sz="3200" dirty="0" smtClean="0">
                <a:latin typeface="Times New Roman" pitchFamily="18" charset="0"/>
                <a:cs typeface="Times New Roman" pitchFamily="18" charset="0"/>
              </a:rPr>
              <a:t>permettent la participation active de l’individu, de sa famille et de ses amis, du groupe social et de la communauté, de façon appropriée dans tous les aspect des soins de santé, et encouragent ainsi l’indépendance et l’autodétermination.</a:t>
            </a:r>
          </a:p>
          <a:p>
            <a:pPr algn="just"/>
            <a:endParaRPr lang="fr-FR" sz="3200"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a:p>
            <a:pPr algn="just"/>
            <a:r>
              <a:rPr lang="fr-FR" sz="3200"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Les infirmières </a:t>
            </a:r>
            <a:r>
              <a:rPr lang="fr-FR" sz="3200" dirty="0" smtClean="0">
                <a:latin typeface="Times New Roman" pitchFamily="18" charset="0"/>
                <a:cs typeface="Times New Roman" pitchFamily="18" charset="0"/>
              </a:rPr>
              <a:t>travaillent aussi comme partenaire des membres des autres professions impliquées dans la prestation des services de santé.</a:t>
            </a:r>
          </a:p>
          <a:p>
            <a:pPr algn="just"/>
            <a:endParaRPr lang="fr-FR" sz="3200" dirty="0" smtClean="0">
              <a:latin typeface="Times New Roman" pitchFamily="18" charset="0"/>
              <a:cs typeface="Times New Roman" pitchFamily="18" charset="0"/>
            </a:endParaRP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1196752"/>
            <a:ext cx="7772400" cy="4306490"/>
          </a:xfrm>
        </p:spPr>
        <p:txBody>
          <a:bodyPr anchor="ctr">
            <a:normAutofit/>
          </a:bodyPr>
          <a:lstStyle/>
          <a:p>
            <a:pPr algn="ctr">
              <a:lnSpc>
                <a:spcPct val="150000"/>
              </a:lnSpc>
            </a:pPr>
            <a:r>
              <a:rPr lang="fr-FR" sz="60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I - Historique </a:t>
            </a:r>
            <a:br>
              <a:rPr lang="fr-FR" sz="60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br>
            <a:r>
              <a:rPr lang="fr-FR" sz="60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des soins infirmiers</a:t>
            </a:r>
            <a:endParaRPr lang="fr-FR" sz="60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7584" y="2420888"/>
            <a:ext cx="7772400" cy="1143000"/>
          </a:xfrm>
        </p:spPr>
        <p:txBody>
          <a:bodyPr anchor="ctr">
            <a:normAutofit/>
          </a:bodyPr>
          <a:lstStyle/>
          <a:p>
            <a:r>
              <a:rPr lang="fr-FR" sz="36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3 - Définition selon les auteurs</a:t>
            </a:r>
            <a:endParaRPr lang="fr-FR" sz="3600"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normAutofit/>
          </a:bodyPr>
          <a:lstStyle/>
          <a:p>
            <a:r>
              <a:rPr lang="fr-FR" sz="36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 Florence Nightingale</a:t>
            </a:r>
            <a:endParaRPr lang="fr-FR" sz="36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914400" y="1447800"/>
            <a:ext cx="7474024" cy="4572000"/>
          </a:xfrm>
        </p:spPr>
        <p:txBody>
          <a:bodyPr/>
          <a:lstStyle/>
          <a:p>
            <a:pPr>
              <a:lnSpc>
                <a:spcPct val="150000"/>
              </a:lnSpc>
              <a:buNone/>
            </a:pPr>
            <a:r>
              <a:rPr lang="fr-FR" sz="2800" dirty="0" smtClean="0"/>
              <a:t>    </a:t>
            </a:r>
            <a:r>
              <a:rPr lang="fr-FR" sz="32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Théorie environnementale: </a:t>
            </a:r>
          </a:p>
          <a:p>
            <a:pPr algn="just">
              <a:lnSpc>
                <a:spcPct val="150000"/>
              </a:lnSpc>
              <a:buNone/>
            </a:pPr>
            <a:r>
              <a:rPr lang="fr-FR" sz="3200" dirty="0" smtClean="0">
                <a:latin typeface="Times New Roman" pitchFamily="18" charset="0"/>
                <a:cs typeface="Times New Roman" pitchFamily="18" charset="0"/>
              </a:rPr>
              <a:t>   Les soins consistent à mettre la personne malade ou en santé dans les meilleures conditions possibles afin que la nature puisse restaurer ou préserver sa santé.</a:t>
            </a:r>
          </a:p>
          <a:p>
            <a:pPr>
              <a:lnSpc>
                <a:spcPct val="150000"/>
              </a:lnSpc>
            </a:pPr>
            <a:endParaRPr lang="fr-FR"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7"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7"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normAutofit/>
          </a:bodyPr>
          <a:lstStyle/>
          <a:p>
            <a:r>
              <a:rPr lang="fr-FR" sz="36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b) Selon Virginia Henderson</a:t>
            </a:r>
            <a:endParaRPr lang="fr-FR" sz="36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827584" y="1844824"/>
            <a:ext cx="7690048" cy="4572000"/>
          </a:xfrm>
        </p:spPr>
        <p:txBody>
          <a:bodyPr/>
          <a:lstStyle/>
          <a:p>
            <a:pPr>
              <a:buNone/>
            </a:pPr>
            <a:r>
              <a:rPr lang="fr-FR" sz="32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École des besoins:</a:t>
            </a:r>
          </a:p>
          <a:p>
            <a:pPr algn="just">
              <a:buNone/>
            </a:pPr>
            <a:r>
              <a:rPr lang="fr-FR" sz="3200" dirty="0" smtClean="0">
                <a:latin typeface="Times New Roman" pitchFamily="18" charset="0"/>
                <a:cs typeface="Times New Roman" pitchFamily="18" charset="0"/>
              </a:rPr>
              <a:t>   Assistance à la personne malade ou en santé dans les activités qu’elle ne peut faire elle-même par manque de force , de volonté ou de connaissance afin de conserver ou de rétablir son indépendance dans la satisfaction de ses besoins fondamentaux.</a:t>
            </a:r>
          </a:p>
          <a:p>
            <a:pPr algn="just"/>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404664"/>
            <a:ext cx="8352928" cy="1584176"/>
          </a:xfrm>
        </p:spPr>
        <p:txBody>
          <a:bodyPr anchor="ctr"/>
          <a:lstStyle/>
          <a:p>
            <a:r>
              <a:rPr lang="fr-FR" dirty="0" smtClean="0"/>
              <a:t> </a:t>
            </a:r>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IV- </a:t>
            </a:r>
            <a:r>
              <a:rPr lang="fr-FR" sz="48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Concepts clés d’une théorie</a:t>
            </a:r>
            <a:endParaRPr lang="fr-FR" sz="48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914400" y="2204864"/>
            <a:ext cx="7772400" cy="3814936"/>
          </a:xfrm>
        </p:spPr>
        <p:txBody>
          <a:bodyPr/>
          <a:lstStyle/>
          <a:p>
            <a:pPr>
              <a:lnSpc>
                <a:spcPct val="150000"/>
              </a:lnSpc>
              <a:buFont typeface="Wingdings" pitchFamily="2" charset="2"/>
              <a:buChar char="ü"/>
            </a:pPr>
            <a:r>
              <a:rPr lang="fr-FR" sz="3600" dirty="0" smtClean="0"/>
              <a:t> </a:t>
            </a:r>
            <a:r>
              <a:rPr lang="fr-FR" sz="3600" dirty="0" smtClean="0">
                <a:latin typeface="Times New Roman" pitchFamily="18" charset="0"/>
                <a:cs typeface="Times New Roman" pitchFamily="18" charset="0"/>
              </a:rPr>
              <a:t>L’homme</a:t>
            </a:r>
          </a:p>
          <a:p>
            <a:pPr>
              <a:lnSpc>
                <a:spcPct val="150000"/>
              </a:lnSpc>
              <a:buFont typeface="Wingdings" pitchFamily="2" charset="2"/>
              <a:buChar char="ü"/>
            </a:pPr>
            <a:r>
              <a:rPr lang="fr-FR" sz="3600" dirty="0" smtClean="0">
                <a:latin typeface="Times New Roman" pitchFamily="18" charset="0"/>
                <a:cs typeface="Times New Roman" pitchFamily="18" charset="0"/>
              </a:rPr>
              <a:t> La santé </a:t>
            </a:r>
          </a:p>
          <a:p>
            <a:pPr>
              <a:lnSpc>
                <a:spcPct val="150000"/>
              </a:lnSpc>
              <a:buFont typeface="Wingdings" pitchFamily="2" charset="2"/>
              <a:buChar char="ü"/>
            </a:pPr>
            <a:r>
              <a:rPr lang="fr-FR" sz="3600" dirty="0" smtClean="0">
                <a:latin typeface="Times New Roman" pitchFamily="18" charset="0"/>
                <a:cs typeface="Times New Roman" pitchFamily="18" charset="0"/>
              </a:rPr>
              <a:t> L’environnement</a:t>
            </a:r>
          </a:p>
          <a:p>
            <a:pPr>
              <a:lnSpc>
                <a:spcPct val="150000"/>
              </a:lnSpc>
              <a:buFont typeface="Wingdings" pitchFamily="2" charset="2"/>
              <a:buChar char="ü"/>
            </a:pPr>
            <a:r>
              <a:rPr lang="fr-FR" sz="3600" dirty="0" smtClean="0">
                <a:latin typeface="Times New Roman" pitchFamily="18" charset="0"/>
                <a:cs typeface="Times New Roman" pitchFamily="18" charset="0"/>
              </a:rPr>
              <a:t> Les soins infirmiers</a:t>
            </a:r>
            <a:endParaRPr lang="fr-FR" sz="36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7" presetClass="entr" presetSubtype="4"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7" presetClass="entr" presetSubtype="4"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6000"/>
                            </p:stCondLst>
                            <p:childTnLst>
                              <p:par>
                                <p:cTn id="20" presetID="7" presetClass="entr" presetSubtype="4" fill="hold"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8000"/>
                            </p:stCondLst>
                            <p:childTnLst>
                              <p:par>
                                <p:cTn id="25" presetID="7" presetClass="entr" presetSubtype="4" fill="hold"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normAutofit/>
          </a:bodyPr>
          <a:lstStyle/>
          <a:p>
            <a:r>
              <a:rPr lang="fr-FR" sz="3600" dirty="0" smtClean="0">
                <a:latin typeface="Times New Roman" pitchFamily="18" charset="0"/>
                <a:cs typeface="Times New Roman" pitchFamily="18" charset="0"/>
              </a:rPr>
              <a:t> </a:t>
            </a:r>
            <a:r>
              <a:rPr lang="fr-FR" sz="36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1 - L’homme: </a:t>
            </a:r>
            <a:endParaRPr lang="fr-FR" sz="36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611560" y="1556792"/>
            <a:ext cx="7618040" cy="4572000"/>
          </a:xfrm>
        </p:spPr>
        <p:txBody>
          <a:bodyPr>
            <a:normAutofit/>
          </a:bodyPr>
          <a:lstStyle/>
          <a:p>
            <a:pPr algn="just">
              <a:buNone/>
            </a:pPr>
            <a:r>
              <a:rPr lang="fr-FR" sz="3200" dirty="0" smtClean="0">
                <a:latin typeface="Times New Roman" pitchFamily="18" charset="0"/>
                <a:cs typeface="Times New Roman" pitchFamily="18" charset="0"/>
              </a:rPr>
              <a:t>   L’homme est un être unique qui a des attentes et des besoins biologiques, sociaux, culturels et spirituels, un être en perpétuel devenir et interaction avec son environnement. </a:t>
            </a:r>
          </a:p>
          <a:p>
            <a:pPr algn="just">
              <a:buNone/>
            </a:pPr>
            <a:r>
              <a:rPr lang="fr-FR" sz="3200" dirty="0" smtClean="0">
                <a:latin typeface="Times New Roman" pitchFamily="18" charset="0"/>
                <a:cs typeface="Times New Roman" pitchFamily="18" charset="0"/>
              </a:rPr>
              <a:t>   Un être responsable, libre et capable de s ’adapter, il forme un tout indivisible.</a:t>
            </a:r>
          </a:p>
          <a:p>
            <a:pPr>
              <a:buNone/>
            </a:pPr>
            <a:endParaRPr lang="fr-F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7" presetClass="entr" presetSubtype="4"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548680"/>
            <a:ext cx="7772400" cy="1417638"/>
          </a:xfrm>
        </p:spPr>
        <p:txBody>
          <a:bodyPr anchor="ctr"/>
          <a:lstStyle/>
          <a:p>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2 - La santé</a:t>
            </a:r>
            <a:endParaRPr lang="fr-FR"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827584" y="2286000"/>
            <a:ext cx="7113984" cy="3879304"/>
          </a:xfrm>
        </p:spPr>
        <p:txBody>
          <a:bodyPr>
            <a:normAutofit/>
          </a:bodyPr>
          <a:lstStyle/>
          <a:p>
            <a:pPr>
              <a:buNone/>
            </a:pPr>
            <a:endParaRPr lang="fr-FR" sz="3600" dirty="0" smtClean="0">
              <a:solidFill>
                <a:schemeClr val="accent3">
                  <a:lumMod val="50000"/>
                </a:schemeClr>
              </a:solidFill>
            </a:endParaRPr>
          </a:p>
          <a:p>
            <a:pPr algn="just">
              <a:buNone/>
            </a:pPr>
            <a:r>
              <a:rPr lang="fr-FR" sz="3600" dirty="0" smtClean="0">
                <a:solidFill>
                  <a:schemeClr val="accent3">
                    <a:lumMod val="50000"/>
                  </a:schemeClr>
                </a:solidFill>
              </a:rPr>
              <a:t>  </a:t>
            </a:r>
            <a:r>
              <a:rPr lang="fr-FR" sz="3200" dirty="0" smtClean="0">
                <a:latin typeface="Times New Roman" pitchFamily="18" charset="0"/>
                <a:cs typeface="Times New Roman" pitchFamily="18" charset="0"/>
              </a:rPr>
              <a:t>Un état complet de bien être physique, mental et social et non pas seulement l’absence de maladie ou d’infirmité. (OMS)</a:t>
            </a:r>
          </a:p>
          <a:p>
            <a:pPr>
              <a:buNone/>
            </a:pPr>
            <a:endParaRPr lang="fr-F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04664"/>
            <a:ext cx="8229600" cy="1008112"/>
          </a:xfrm>
        </p:spPr>
        <p:txBody>
          <a:bodyPr anchor="ctr">
            <a:normAutofit/>
          </a:bodyPr>
          <a:lstStyle/>
          <a:p>
            <a:r>
              <a:rPr lang="fr-FR" dirty="0" smtClean="0"/>
              <a:t> </a:t>
            </a:r>
            <a:r>
              <a:rPr lang="fr-FR" sz="36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3 - L’environnement </a:t>
            </a:r>
            <a:endParaRPr lang="fr-FR" sz="36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457200" y="1628800"/>
            <a:ext cx="8003232" cy="4695800"/>
          </a:xfrm>
        </p:spPr>
        <p:txBody>
          <a:bodyPr>
            <a:normAutofit/>
          </a:bodyPr>
          <a:lstStyle/>
          <a:p>
            <a:pPr>
              <a:buNone/>
            </a:pPr>
            <a:r>
              <a:rPr lang="fr-FR" sz="3200" dirty="0" smtClean="0">
                <a:latin typeface="Times New Roman" pitchFamily="18" charset="0"/>
                <a:cs typeface="Times New Roman" pitchFamily="18" charset="0"/>
              </a:rPr>
              <a:t>Concerne l’espace dans lequel évolue la personne.</a:t>
            </a:r>
          </a:p>
          <a:p>
            <a:pPr>
              <a:buNone/>
            </a:pPr>
            <a:endParaRPr lang="fr-FR" sz="3200" dirty="0" smtClean="0">
              <a:latin typeface="Times New Roman" pitchFamily="18" charset="0"/>
              <a:cs typeface="Times New Roman" pitchFamily="18" charset="0"/>
            </a:endParaRPr>
          </a:p>
          <a:p>
            <a:pPr>
              <a:buNone/>
            </a:pPr>
            <a:r>
              <a:rPr lang="fr-FR" sz="3200" dirty="0" smtClean="0">
                <a:latin typeface="Times New Roman" pitchFamily="18" charset="0"/>
                <a:cs typeface="Times New Roman" pitchFamily="18" charset="0"/>
              </a:rPr>
              <a:t>Cependant il doit être considéré au plus prés du patient, ce qui nécessité d’y intégrer l’espace relationnel de la personne, ses objets, son entourage, son confort. C’est également son environnement socioculturel, ses conditions de vie</a:t>
            </a:r>
          </a:p>
          <a:p>
            <a:pPr>
              <a:buNone/>
            </a:pPr>
            <a:endParaRPr lang="fr-F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74638"/>
            <a:ext cx="7772400" cy="1570186"/>
          </a:xfrm>
        </p:spPr>
        <p:txBody>
          <a:bodyPr anchor="ctr">
            <a:normAutofit/>
          </a:bodyPr>
          <a:lstStyle/>
          <a:p>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4 - Catégories et composantes </a:t>
            </a:r>
            <a:b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br>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du soin infirmier</a:t>
            </a:r>
            <a:endParaRPr lang="fr-FR"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827584" y="1988840"/>
            <a:ext cx="7772400" cy="4572000"/>
          </a:xfrm>
        </p:spPr>
        <p:txBody>
          <a:bodyPr/>
          <a:lstStyle/>
          <a:p>
            <a:pPr>
              <a:buNone/>
            </a:pPr>
            <a:r>
              <a:rPr lang="fr-FR" sz="3600" dirty="0" smtClean="0"/>
              <a:t>   </a:t>
            </a:r>
            <a:r>
              <a:rPr lang="fr-FR" sz="3200" dirty="0" smtClean="0">
                <a:latin typeface="Times New Roman" pitchFamily="18" charset="0"/>
                <a:cs typeface="Times New Roman" pitchFamily="18" charset="0"/>
              </a:rPr>
              <a:t>Les soins infirmiers peuvent être classés parmi trois catégories ou types distincts :</a:t>
            </a:r>
          </a:p>
          <a:p>
            <a:pPr>
              <a:buNone/>
            </a:pPr>
            <a:endParaRPr lang="fr-FR" sz="3200" dirty="0" smtClean="0">
              <a:latin typeface="Times New Roman" pitchFamily="18" charset="0"/>
              <a:cs typeface="Times New Roman" pitchFamily="18" charset="0"/>
            </a:endParaRPr>
          </a:p>
          <a:p>
            <a:pPr>
              <a:lnSpc>
                <a:spcPct val="150000"/>
              </a:lnSpc>
            </a:pPr>
            <a:r>
              <a:rPr lang="fr-FR" sz="3200" dirty="0" smtClean="0">
                <a:latin typeface="Times New Roman" pitchFamily="18" charset="0"/>
                <a:cs typeface="Times New Roman" pitchFamily="18" charset="0"/>
              </a:rPr>
              <a:t>Soins préventifs</a:t>
            </a:r>
          </a:p>
          <a:p>
            <a:pPr>
              <a:lnSpc>
                <a:spcPct val="150000"/>
              </a:lnSpc>
            </a:pPr>
            <a:r>
              <a:rPr lang="fr-FR" sz="3200" dirty="0" smtClean="0">
                <a:latin typeface="Times New Roman" pitchFamily="18" charset="0"/>
                <a:cs typeface="Times New Roman" pitchFamily="18" charset="0"/>
              </a:rPr>
              <a:t>Soins curatifs </a:t>
            </a:r>
          </a:p>
          <a:p>
            <a:pPr>
              <a:lnSpc>
                <a:spcPct val="150000"/>
              </a:lnSpc>
            </a:pPr>
            <a:r>
              <a:rPr lang="fr-FR" sz="3200" dirty="0" smtClean="0">
                <a:latin typeface="Times New Roman" pitchFamily="18" charset="0"/>
                <a:cs typeface="Times New Roman" pitchFamily="18" charset="0"/>
              </a:rPr>
              <a:t>Soins palliatifs</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lstStyle/>
          <a:p>
            <a:r>
              <a:rPr lang="fr-FR" dirty="0" smtClean="0"/>
              <a:t> </a:t>
            </a:r>
            <a:r>
              <a:rPr lang="fr-FR" sz="36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 Les composantes du soin</a:t>
            </a:r>
            <a:endParaRPr lang="fr-FR" sz="36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p:txBody>
          <a:bodyPr>
            <a:normAutofit lnSpcReduction="10000"/>
          </a:bodyPr>
          <a:lstStyle/>
          <a:p>
            <a:pPr>
              <a:buNone/>
            </a:pPr>
            <a:r>
              <a:rPr lang="fr-FR" sz="3200" dirty="0" smtClean="0">
                <a:latin typeface="Times New Roman" pitchFamily="18" charset="0"/>
                <a:cs typeface="Times New Roman" pitchFamily="18" charset="0"/>
              </a:rPr>
              <a:t>Chaque catégorie de soin intègre, en outre, trois composantes du soin. </a:t>
            </a:r>
          </a:p>
          <a:p>
            <a:pPr>
              <a:buNone/>
            </a:pPr>
            <a:endParaRPr lang="fr-FR" sz="3200" dirty="0" smtClean="0">
              <a:latin typeface="Times New Roman" pitchFamily="18" charset="0"/>
              <a:cs typeface="Times New Roman" pitchFamily="18" charset="0"/>
            </a:endParaRPr>
          </a:p>
          <a:p>
            <a:pPr>
              <a:buNone/>
            </a:pPr>
            <a:r>
              <a:rPr lang="fr-FR" sz="3200" dirty="0" smtClean="0">
                <a:latin typeface="Times New Roman" pitchFamily="18" charset="0"/>
                <a:cs typeface="Times New Roman" pitchFamily="18" charset="0"/>
              </a:rPr>
              <a:t>Les soins sont à la fois : </a:t>
            </a:r>
          </a:p>
          <a:p>
            <a:pPr>
              <a:lnSpc>
                <a:spcPct val="150000"/>
              </a:lnSpc>
            </a:pPr>
            <a:r>
              <a:rPr lang="fr-FR" sz="3200" dirty="0" smtClean="0">
                <a:latin typeface="Times New Roman" pitchFamily="18" charset="0"/>
                <a:cs typeface="Times New Roman" pitchFamily="18" charset="0"/>
              </a:rPr>
              <a:t>de nature technique</a:t>
            </a:r>
          </a:p>
          <a:p>
            <a:pPr>
              <a:lnSpc>
                <a:spcPct val="150000"/>
              </a:lnSpc>
            </a:pPr>
            <a:r>
              <a:rPr lang="fr-FR" sz="3200" dirty="0" smtClean="0">
                <a:latin typeface="Times New Roman" pitchFamily="18" charset="0"/>
                <a:cs typeface="Times New Roman" pitchFamily="18" charset="0"/>
              </a:rPr>
              <a:t>de nature relationnelle</a:t>
            </a:r>
          </a:p>
          <a:p>
            <a:pPr>
              <a:lnSpc>
                <a:spcPct val="150000"/>
              </a:lnSpc>
            </a:pPr>
            <a:r>
              <a:rPr lang="fr-FR" sz="3200" dirty="0" smtClean="0">
                <a:latin typeface="Times New Roman" pitchFamily="18" charset="0"/>
                <a:cs typeface="Times New Roman" pitchFamily="18" charset="0"/>
              </a:rPr>
              <a:t>de nature éducative</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980728"/>
            <a:ext cx="7772400" cy="4248472"/>
          </a:xfrm>
        </p:spPr>
        <p:txBody>
          <a:bodyPr anchor="ctr">
            <a:normAutofit/>
          </a:bodyPr>
          <a:lstStyle/>
          <a:p>
            <a:pPr>
              <a:lnSpc>
                <a:spcPct val="150000"/>
              </a:lnSpc>
            </a:pPr>
            <a:r>
              <a:rPr lang="fr-FR" sz="5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v – Classification </a:t>
            </a:r>
            <a:br>
              <a:rPr lang="fr-FR" sz="5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br>
            <a:r>
              <a:rPr lang="fr-FR" sz="5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des besoins</a:t>
            </a:r>
            <a:endParaRPr lang="fr-FR"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395536" y="404664"/>
            <a:ext cx="8291264" cy="6048672"/>
          </a:xfrm>
        </p:spPr>
        <p:txBody>
          <a:bodyPr>
            <a:normAutofit fontScale="92500"/>
          </a:bodyPr>
          <a:lstStyle/>
          <a:p>
            <a:pPr algn="just">
              <a:lnSpc>
                <a:spcPct val="150000"/>
              </a:lnSpc>
              <a:buNone/>
            </a:pPr>
            <a:r>
              <a:rPr lang="fr-FR" b="1" dirty="0" smtClean="0"/>
              <a:t>    </a:t>
            </a:r>
            <a:r>
              <a:rPr lang="fr-FR" sz="3200" b="1" dirty="0" smtClean="0">
                <a:latin typeface="Times New Roman" pitchFamily="18" charset="0"/>
                <a:cs typeface="Times New Roman" pitchFamily="18" charset="0"/>
              </a:rPr>
              <a:t>L’évolution et le long parcours des professions de soins est un parcours enfoui dans un lointain passé, mais ouvrant sur le temps d'aujourd'hui qui nous permet de mieux comprendre  la signification originelle et primordiale des soins : celle de maintenir, promouvoir et développer tout ce qui existe ou tout ce qui reste de potentiel de vie au sein des êtres vivants.</a:t>
            </a:r>
            <a:endParaRPr lang="fr-FR"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274638"/>
            <a:ext cx="8075240" cy="850106"/>
          </a:xfrm>
        </p:spPr>
        <p:txBody>
          <a:bodyPr anchor="ctr">
            <a:normAutofit/>
          </a:bodyPr>
          <a:lstStyle/>
          <a:p>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1 - Selon le dictionnaire Larousse: </a:t>
            </a:r>
            <a:endParaRPr lang="fr-FR" dirty="0"/>
          </a:p>
        </p:txBody>
      </p:sp>
      <p:sp>
        <p:nvSpPr>
          <p:cNvPr id="3" name="Espace réservé du contenu 2"/>
          <p:cNvSpPr>
            <a:spLocks noGrp="1"/>
          </p:cNvSpPr>
          <p:nvPr>
            <p:ph sz="quarter" idx="1"/>
          </p:nvPr>
        </p:nvSpPr>
        <p:spPr>
          <a:xfrm>
            <a:off x="914400" y="1196752"/>
            <a:ext cx="7772400" cy="5184576"/>
          </a:xfrm>
        </p:spPr>
        <p:txBody>
          <a:bodyPr>
            <a:normAutofit lnSpcReduction="10000"/>
          </a:bodyPr>
          <a:lstStyle/>
          <a:p>
            <a:pPr>
              <a:buNone/>
            </a:pPr>
            <a:r>
              <a:rPr lang="fr-FR" sz="3200" dirty="0" smtClean="0">
                <a:latin typeface="Times New Roman" pitchFamily="18" charset="0"/>
                <a:cs typeface="Times New Roman" pitchFamily="18" charset="0"/>
              </a:rPr>
              <a:t>c’est un désir, en vie, naturels ou pas, état d’insatisfaction dû à un sentiment de manque: exemple</a:t>
            </a:r>
          </a:p>
          <a:p>
            <a:pPr>
              <a:buNone/>
            </a:pPr>
            <a:r>
              <a:rPr lang="fr-FR" sz="3200" dirty="0" smtClean="0">
                <a:latin typeface="Times New Roman" pitchFamily="18" charset="0"/>
                <a:cs typeface="Times New Roman" pitchFamily="18" charset="0"/>
              </a:rPr>
              <a:t>Besoin de boire, de manger +ce qui est nécessaire ou indispensable.</a:t>
            </a:r>
          </a:p>
          <a:p>
            <a:pPr>
              <a:buNone/>
            </a:pPr>
            <a:r>
              <a:rPr lang="fr-FR" sz="3200" dirty="0" smtClean="0">
                <a:latin typeface="Times New Roman" pitchFamily="18" charset="0"/>
                <a:cs typeface="Times New Roman" pitchFamily="18" charset="0"/>
              </a:rPr>
              <a:t>Nécessité, ce qui est nécessaire à la personne.</a:t>
            </a:r>
          </a:p>
          <a:p>
            <a:pPr>
              <a:buNone/>
            </a:pPr>
            <a:r>
              <a:rPr lang="fr-FR" sz="3200" dirty="0" smtClean="0">
                <a:latin typeface="Times New Roman" pitchFamily="18" charset="0"/>
                <a:cs typeface="Times New Roman" pitchFamily="18" charset="0"/>
              </a:rPr>
              <a:t>Le besoin fondamental est commun à tout </a:t>
            </a:r>
          </a:p>
          <a:p>
            <a:pPr>
              <a:buNone/>
            </a:pPr>
            <a:r>
              <a:rPr lang="fr-FR" sz="3200" dirty="0" smtClean="0">
                <a:latin typeface="Times New Roman" pitchFamily="18" charset="0"/>
                <a:cs typeface="Times New Roman" pitchFamily="18" charset="0"/>
              </a:rPr>
              <a:t>   être humain.</a:t>
            </a:r>
          </a:p>
          <a:p>
            <a:pPr>
              <a:buNone/>
            </a:pPr>
            <a:r>
              <a:rPr lang="fr-FR" sz="3200" dirty="0" smtClean="0">
                <a:latin typeface="Times New Roman" pitchFamily="18" charset="0"/>
                <a:cs typeface="Times New Roman" pitchFamily="18" charset="0"/>
              </a:rPr>
              <a:t>Le besoin individuel est particulier spécifique qui découle d’un besoin fondamental.</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7"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74638"/>
            <a:ext cx="7772400" cy="1858218"/>
          </a:xfrm>
        </p:spPr>
        <p:txBody>
          <a:bodyPr anchor="ctr">
            <a:normAutofit fontScale="90000"/>
          </a:bodyPr>
          <a:lstStyle/>
          <a:p>
            <a:r>
              <a:rPr lang="fr-FR" sz="44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2 - Classification des besoins     	selon Abraham MASLOW</a:t>
            </a:r>
            <a:r>
              <a:rPr lang="fr-FR" dirty="0" smtClean="0">
                <a:solidFill>
                  <a:srgbClr val="C00000"/>
                </a:solidFill>
              </a:rPr>
              <a:t/>
            </a:r>
            <a:br>
              <a:rPr lang="fr-FR" dirty="0" smtClean="0">
                <a:solidFill>
                  <a:srgbClr val="C00000"/>
                </a:solidFill>
              </a:rPr>
            </a:br>
            <a:endParaRPr lang="fr-FR" dirty="0"/>
          </a:p>
        </p:txBody>
      </p:sp>
      <p:sp>
        <p:nvSpPr>
          <p:cNvPr id="3" name="Espace réservé du contenu 2"/>
          <p:cNvSpPr>
            <a:spLocks noGrp="1"/>
          </p:cNvSpPr>
          <p:nvPr>
            <p:ph sz="quarter" idx="1"/>
          </p:nvPr>
        </p:nvSpPr>
        <p:spPr>
          <a:xfrm>
            <a:off x="539552" y="1844824"/>
            <a:ext cx="7772400" cy="4176464"/>
          </a:xfrm>
        </p:spPr>
        <p:txBody>
          <a:bodyPr>
            <a:normAutofit/>
          </a:bodyPr>
          <a:lstStyle/>
          <a:p>
            <a:pPr>
              <a:buNone/>
            </a:pPr>
            <a:r>
              <a:rPr lang="fr-FR" sz="3200" dirty="0" smtClean="0">
                <a:latin typeface="Times New Roman" pitchFamily="18" charset="0"/>
                <a:cs typeface="Times New Roman" pitchFamily="18" charset="0"/>
              </a:rPr>
              <a:t>Les besoins chez Maslow trouvent une hiérarchisation. </a:t>
            </a:r>
          </a:p>
          <a:p>
            <a:pPr>
              <a:buNone/>
            </a:pPr>
            <a:endParaRPr lang="fr-FR" sz="3200" dirty="0" smtClean="0">
              <a:latin typeface="Times New Roman" pitchFamily="18" charset="0"/>
              <a:cs typeface="Times New Roman" pitchFamily="18" charset="0"/>
            </a:endParaRPr>
          </a:p>
          <a:p>
            <a:pPr>
              <a:buNone/>
            </a:pPr>
            <a:r>
              <a:rPr lang="fr-FR" sz="3200" dirty="0" smtClean="0">
                <a:latin typeface="Times New Roman" pitchFamily="18" charset="0"/>
                <a:cs typeface="Times New Roman" pitchFamily="18" charset="0"/>
              </a:rPr>
              <a:t>Elle découle de l’ordre chronologique d’apparition des besoins pour chaque être humain.</a:t>
            </a:r>
            <a:endParaRPr lang="fr-FR"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0" y="0"/>
            <a:ext cx="9144000" cy="6858000"/>
          </a:xfrm>
        </p:spPr>
        <p:txBody>
          <a:bodyPr>
            <a:normAutofit/>
          </a:bodyPr>
          <a:lstStyle/>
          <a:p>
            <a:pPr>
              <a:buNone/>
            </a:pPr>
            <a:r>
              <a:rPr lang="fr-FR" dirty="0" smtClean="0"/>
              <a:t>  </a:t>
            </a:r>
          </a:p>
          <a:p>
            <a:pPr>
              <a:buNone/>
            </a:pPr>
            <a:endParaRPr lang="fr-FR" dirty="0" smtClean="0"/>
          </a:p>
          <a:p>
            <a:pPr>
              <a:buNone/>
            </a:pPr>
            <a:endParaRPr lang="fr-FR" dirty="0" smtClean="0"/>
          </a:p>
          <a:p>
            <a:pPr>
              <a:buNone/>
            </a:pPr>
            <a:endParaRPr lang="fr-FR" dirty="0" smtClean="0"/>
          </a:p>
          <a:p>
            <a:pPr>
              <a:buNone/>
            </a:pPr>
            <a:endParaRPr lang="fr-FR" dirty="0" smtClean="0"/>
          </a:p>
          <a:p>
            <a:pPr>
              <a:buNone/>
            </a:pPr>
            <a:endParaRPr lang="fr-FR" dirty="0" smtClean="0"/>
          </a:p>
          <a:p>
            <a:pPr>
              <a:buNone/>
            </a:pPr>
            <a:endParaRPr lang="fr-FR" dirty="0" smtClean="0"/>
          </a:p>
          <a:p>
            <a:pPr>
              <a:buNone/>
            </a:pPr>
            <a:endParaRPr lang="fr-FR" dirty="0" smtClean="0"/>
          </a:p>
          <a:p>
            <a:pPr>
              <a:buNone/>
            </a:pPr>
            <a:endParaRPr lang="fr-FR" dirty="0" smtClean="0"/>
          </a:p>
          <a:p>
            <a:pPr>
              <a:buNone/>
            </a:pPr>
            <a:endParaRPr lang="fr-FR" dirty="0" smtClean="0"/>
          </a:p>
          <a:p>
            <a:pPr>
              <a:buNone/>
            </a:pPr>
            <a:endParaRPr lang="fr-FR" dirty="0" smtClean="0"/>
          </a:p>
          <a:p>
            <a:pPr>
              <a:buNone/>
            </a:pPr>
            <a:endParaRPr lang="fr-FR" dirty="0" smtClean="0"/>
          </a:p>
          <a:p>
            <a:pPr>
              <a:buNone/>
            </a:pPr>
            <a:endParaRPr lang="fr-FR" dirty="0" smtClean="0"/>
          </a:p>
        </p:txBody>
      </p:sp>
      <p:sp>
        <p:nvSpPr>
          <p:cNvPr id="5" name="Rectangle 4"/>
          <p:cNvSpPr/>
          <p:nvPr/>
        </p:nvSpPr>
        <p:spPr>
          <a:xfrm>
            <a:off x="1763688" y="260648"/>
            <a:ext cx="5112568" cy="10527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smtClean="0">
                <a:solidFill>
                  <a:schemeClr val="bg2"/>
                </a:solidFill>
                <a:latin typeface="Times New Roman" pitchFamily="18" charset="0"/>
                <a:cs typeface="Times New Roman" pitchFamily="18" charset="0"/>
              </a:rPr>
              <a:t>Besoin de réalisation de soi</a:t>
            </a:r>
          </a:p>
          <a:p>
            <a:pPr algn="ctr"/>
            <a:r>
              <a:rPr lang="fr-FR" sz="2000" dirty="0" smtClean="0">
                <a:solidFill>
                  <a:schemeClr val="bg2"/>
                </a:solidFill>
                <a:latin typeface="Times New Roman" pitchFamily="18" charset="0"/>
                <a:cs typeface="Times New Roman" pitchFamily="18" charset="0"/>
              </a:rPr>
              <a:t>Développer  ses connaissances, ses valeurs, créer, résoudre des problèmes complexes</a:t>
            </a:r>
            <a:endParaRPr lang="fr-FR" sz="2000" dirty="0">
              <a:solidFill>
                <a:schemeClr val="bg2"/>
              </a:solidFill>
              <a:latin typeface="Times New Roman" pitchFamily="18" charset="0"/>
              <a:cs typeface="Times New Roman" pitchFamily="18" charset="0"/>
            </a:endParaRPr>
          </a:p>
        </p:txBody>
      </p:sp>
      <p:sp>
        <p:nvSpPr>
          <p:cNvPr id="6" name="Rectangle 5"/>
          <p:cNvSpPr/>
          <p:nvPr/>
        </p:nvSpPr>
        <p:spPr>
          <a:xfrm>
            <a:off x="1259632" y="1412776"/>
            <a:ext cx="6048672"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dirty="0" smtClean="0">
                <a:latin typeface="Times New Roman" pitchFamily="18" charset="0"/>
                <a:cs typeface="Times New Roman" pitchFamily="18" charset="0"/>
              </a:rPr>
              <a:t>Besoin d’estime de soi</a:t>
            </a:r>
          </a:p>
          <a:p>
            <a:pPr algn="ctr"/>
            <a:r>
              <a:rPr lang="fr-FR" sz="2000" dirty="0" smtClean="0">
                <a:latin typeface="Times New Roman" pitchFamily="18" charset="0"/>
                <a:cs typeface="Times New Roman" pitchFamily="18" charset="0"/>
              </a:rPr>
              <a:t>Sentiment d’être utile et d’avoir de la valeur</a:t>
            </a:r>
          </a:p>
          <a:p>
            <a:pPr algn="ctr"/>
            <a:r>
              <a:rPr lang="fr-FR" sz="2000" dirty="0" smtClean="0">
                <a:latin typeface="Times New Roman" pitchFamily="18" charset="0"/>
                <a:cs typeface="Times New Roman" pitchFamily="18" charset="0"/>
              </a:rPr>
              <a:t>Conserver son autonomie, son identité</a:t>
            </a:r>
            <a:endParaRPr lang="fr-FR" sz="2000" dirty="0">
              <a:latin typeface="Times New Roman" pitchFamily="18" charset="0"/>
              <a:cs typeface="Times New Roman" pitchFamily="18" charset="0"/>
            </a:endParaRPr>
          </a:p>
        </p:txBody>
      </p:sp>
      <p:sp>
        <p:nvSpPr>
          <p:cNvPr id="7" name="Rectangle 6"/>
          <p:cNvSpPr/>
          <p:nvPr/>
        </p:nvSpPr>
        <p:spPr>
          <a:xfrm>
            <a:off x="827584" y="2780928"/>
            <a:ext cx="7056784"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dirty="0" smtClean="0">
                <a:latin typeface="Times New Roman" pitchFamily="18" charset="0"/>
                <a:cs typeface="Times New Roman" pitchFamily="18" charset="0"/>
              </a:rPr>
              <a:t>Besoin d’amour, appartenance</a:t>
            </a:r>
          </a:p>
          <a:p>
            <a:pPr algn="ctr"/>
            <a:r>
              <a:rPr lang="fr-FR" sz="2000" dirty="0" smtClean="0">
                <a:latin typeface="Times New Roman" pitchFamily="18" charset="0"/>
                <a:cs typeface="Times New Roman" pitchFamily="18" charset="0"/>
              </a:rPr>
              <a:t>Etre aimé, écouté, compris. Estime des autres</a:t>
            </a:r>
          </a:p>
          <a:p>
            <a:pPr algn="ctr"/>
            <a:r>
              <a:rPr lang="fr-FR" sz="2000" dirty="0" smtClean="0">
                <a:latin typeface="Times New Roman" pitchFamily="18" charset="0"/>
                <a:cs typeface="Times New Roman" pitchFamily="18" charset="0"/>
              </a:rPr>
              <a:t>Faire partie d’un groupe, avoir un statut</a:t>
            </a:r>
            <a:endParaRPr lang="fr-FR" sz="2000" dirty="0">
              <a:latin typeface="Times New Roman" pitchFamily="18" charset="0"/>
              <a:cs typeface="Times New Roman" pitchFamily="18" charset="0"/>
            </a:endParaRPr>
          </a:p>
        </p:txBody>
      </p:sp>
      <p:sp>
        <p:nvSpPr>
          <p:cNvPr id="8" name="Rectangle 7"/>
          <p:cNvSpPr/>
          <p:nvPr/>
        </p:nvSpPr>
        <p:spPr>
          <a:xfrm>
            <a:off x="467544" y="4077072"/>
            <a:ext cx="7992888"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dirty="0" smtClean="0">
                <a:latin typeface="Times New Roman" pitchFamily="18" charset="0"/>
                <a:cs typeface="Times New Roman" pitchFamily="18" charset="0"/>
              </a:rPr>
              <a:t>Besoin de protection et sécurité</a:t>
            </a:r>
          </a:p>
          <a:p>
            <a:pPr algn="ctr"/>
            <a:r>
              <a:rPr lang="fr-FR" sz="2000" dirty="0" smtClean="0">
                <a:latin typeface="Times New Roman" pitchFamily="18" charset="0"/>
                <a:cs typeface="Times New Roman" pitchFamily="18" charset="0"/>
              </a:rPr>
              <a:t>Propriété et maître sur les choses, emploi, se sentir en sécurité,</a:t>
            </a:r>
          </a:p>
          <a:p>
            <a:pPr algn="ctr"/>
            <a:r>
              <a:rPr lang="fr-FR" sz="2000" dirty="0" smtClean="0">
                <a:latin typeface="Times New Roman" pitchFamily="18" charset="0"/>
                <a:cs typeface="Times New Roman" pitchFamily="18" charset="0"/>
              </a:rPr>
              <a:t> faire confiance</a:t>
            </a:r>
            <a:endParaRPr lang="fr-FR" sz="2000" dirty="0">
              <a:latin typeface="Times New Roman" pitchFamily="18" charset="0"/>
              <a:cs typeface="Times New Roman" pitchFamily="18" charset="0"/>
            </a:endParaRPr>
          </a:p>
        </p:txBody>
      </p:sp>
      <p:sp>
        <p:nvSpPr>
          <p:cNvPr id="9" name="Rectangle 8"/>
          <p:cNvSpPr/>
          <p:nvPr/>
        </p:nvSpPr>
        <p:spPr>
          <a:xfrm>
            <a:off x="251520" y="5517232"/>
            <a:ext cx="8461448"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dirty="0" smtClean="0">
                <a:latin typeface="Times New Roman" pitchFamily="18" charset="0"/>
                <a:cs typeface="Times New Roman" pitchFamily="18" charset="0"/>
              </a:rPr>
              <a:t>Besoin de maintien de la vie</a:t>
            </a:r>
          </a:p>
          <a:p>
            <a:pPr algn="ctr"/>
            <a:r>
              <a:rPr lang="fr-FR" sz="2000" dirty="0" smtClean="0">
                <a:latin typeface="Times New Roman" pitchFamily="18" charset="0"/>
                <a:cs typeface="Times New Roman" pitchFamily="18" charset="0"/>
              </a:rPr>
              <a:t>Faim, soif, survie, sexualité, repos, douleur</a:t>
            </a:r>
            <a:endParaRPr lang="fr-FR"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ppt_x"/>
                                          </p:val>
                                        </p:tav>
                                        <p:tav tm="100000">
                                          <p:val>
                                            <p:strVal val="#ppt_x"/>
                                          </p:val>
                                        </p:tav>
                                      </p:tavLst>
                                    </p:anim>
                                    <p:anim calcmode="lin" valueType="num">
                                      <p:cBhvr additive="base">
                                        <p:cTn id="8" dur="2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000" fill="hold"/>
                                        <p:tgtEl>
                                          <p:spTgt spid="8"/>
                                        </p:tgtEl>
                                        <p:attrNameLst>
                                          <p:attrName>ppt_x</p:attrName>
                                        </p:attrNameLst>
                                      </p:cBhvr>
                                      <p:tavLst>
                                        <p:tav tm="0">
                                          <p:val>
                                            <p:strVal val="#ppt_x"/>
                                          </p:val>
                                        </p:tav>
                                        <p:tav tm="100000">
                                          <p:val>
                                            <p:strVal val="#ppt_x"/>
                                          </p:val>
                                        </p:tav>
                                      </p:tavLst>
                                    </p:anim>
                                    <p:anim calcmode="lin" valueType="num">
                                      <p:cBhvr additive="base">
                                        <p:cTn id="14" dur="2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000" fill="hold"/>
                                        <p:tgtEl>
                                          <p:spTgt spid="7"/>
                                        </p:tgtEl>
                                        <p:attrNameLst>
                                          <p:attrName>ppt_x</p:attrName>
                                        </p:attrNameLst>
                                      </p:cBhvr>
                                      <p:tavLst>
                                        <p:tav tm="0">
                                          <p:val>
                                            <p:strVal val="#ppt_x"/>
                                          </p:val>
                                        </p:tav>
                                        <p:tav tm="100000">
                                          <p:val>
                                            <p:strVal val="#ppt_x"/>
                                          </p:val>
                                        </p:tav>
                                      </p:tavLst>
                                    </p:anim>
                                    <p:anim calcmode="lin" valueType="num">
                                      <p:cBhvr additive="base">
                                        <p:cTn id="20"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2000" fill="hold"/>
                                        <p:tgtEl>
                                          <p:spTgt spid="6"/>
                                        </p:tgtEl>
                                        <p:attrNameLst>
                                          <p:attrName>ppt_x</p:attrName>
                                        </p:attrNameLst>
                                      </p:cBhvr>
                                      <p:tavLst>
                                        <p:tav tm="0">
                                          <p:val>
                                            <p:strVal val="#ppt_x"/>
                                          </p:val>
                                        </p:tav>
                                        <p:tav tm="100000">
                                          <p:val>
                                            <p:strVal val="#ppt_x"/>
                                          </p:val>
                                        </p:tav>
                                      </p:tavLst>
                                    </p:anim>
                                    <p:anim calcmode="lin" valueType="num">
                                      <p:cBhvr additive="base">
                                        <p:cTn id="26"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2000" fill="hold"/>
                                        <p:tgtEl>
                                          <p:spTgt spid="5"/>
                                        </p:tgtEl>
                                        <p:attrNameLst>
                                          <p:attrName>ppt_x</p:attrName>
                                        </p:attrNameLst>
                                      </p:cBhvr>
                                      <p:tavLst>
                                        <p:tav tm="0">
                                          <p:val>
                                            <p:strVal val="#ppt_x"/>
                                          </p:val>
                                        </p:tav>
                                        <p:tav tm="100000">
                                          <p:val>
                                            <p:strVal val="#ppt_x"/>
                                          </p:val>
                                        </p:tav>
                                      </p:tavLst>
                                    </p:anim>
                                    <p:anim calcmode="lin" valueType="num">
                                      <p:cBhvr additive="base">
                                        <p:cTn id="32"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ctr">
            <a:normAutofit fontScale="90000"/>
          </a:bodyPr>
          <a:lstStyle/>
          <a:p>
            <a:r>
              <a:rPr lang="fr-FR"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2. Classification des besoins selon Virginia Henderson</a:t>
            </a:r>
            <a:endParaRPr lang="fr-FR"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contenu 2"/>
          <p:cNvSpPr>
            <a:spLocks noGrp="1"/>
          </p:cNvSpPr>
          <p:nvPr>
            <p:ph sz="quarter" idx="1"/>
          </p:nvPr>
        </p:nvSpPr>
        <p:spPr>
          <a:xfrm>
            <a:off x="611560" y="1916832"/>
            <a:ext cx="7772400" cy="4069432"/>
          </a:xfrm>
        </p:spPr>
        <p:txBody>
          <a:bodyPr/>
          <a:lstStyle/>
          <a:p>
            <a:pPr>
              <a:buNone/>
            </a:pPr>
            <a:r>
              <a:rPr lang="fr-FR" sz="3200" dirty="0" smtClean="0">
                <a:latin typeface="Times New Roman" pitchFamily="18" charset="0"/>
                <a:cs typeface="Times New Roman" pitchFamily="18" charset="0"/>
              </a:rPr>
              <a:t>A la différence de A. Maslow, les 14 besoins fondamentaux décrits dans le modèle de V. Henderson n’obéissent à aucune hiérarchisation. </a:t>
            </a:r>
          </a:p>
          <a:p>
            <a:pPr>
              <a:buNone/>
            </a:pPr>
            <a:r>
              <a:rPr lang="fr-FR" sz="3200" dirty="0" smtClean="0">
                <a:latin typeface="Times New Roman" pitchFamily="18" charset="0"/>
                <a:cs typeface="Times New Roman" pitchFamily="18" charset="0"/>
              </a:rPr>
              <a:t>Un besoin non satisfait ou perturbé sera donc susceptible d’influencer positivement ou négativement la satisfaction des autres besoins.</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404664"/>
            <a:ext cx="8229600" cy="6048672"/>
          </a:xfrm>
        </p:spPr>
        <p:txBody>
          <a:bodyPr>
            <a:noAutofit/>
          </a:bodyPr>
          <a:lstStyle/>
          <a:p>
            <a:pPr marL="514350" indent="-514350">
              <a:lnSpc>
                <a:spcPct val="150000"/>
              </a:lnSpc>
              <a:buAutoNum type="arabicPeriod"/>
            </a:pPr>
            <a:r>
              <a:rPr lang="fr-FR" sz="3200" dirty="0" smtClean="0">
                <a:latin typeface="Times New Roman" pitchFamily="18" charset="0"/>
                <a:cs typeface="Times New Roman" pitchFamily="18" charset="0"/>
              </a:rPr>
              <a:t>Respirer</a:t>
            </a:r>
          </a:p>
          <a:p>
            <a:pPr marL="514350" indent="-514350">
              <a:lnSpc>
                <a:spcPct val="150000"/>
              </a:lnSpc>
              <a:buAutoNum type="arabicPeriod"/>
            </a:pPr>
            <a:r>
              <a:rPr lang="fr-FR" sz="3200" dirty="0" smtClean="0">
                <a:latin typeface="Times New Roman" pitchFamily="18" charset="0"/>
                <a:cs typeface="Times New Roman" pitchFamily="18" charset="0"/>
              </a:rPr>
              <a:t>Boire et manger</a:t>
            </a:r>
          </a:p>
          <a:p>
            <a:pPr marL="514350" indent="-514350">
              <a:lnSpc>
                <a:spcPct val="150000"/>
              </a:lnSpc>
              <a:buAutoNum type="arabicPeriod"/>
            </a:pPr>
            <a:r>
              <a:rPr lang="fr-FR" sz="3200" dirty="0" smtClean="0">
                <a:latin typeface="Times New Roman" pitchFamily="18" charset="0"/>
                <a:cs typeface="Times New Roman" pitchFamily="18" charset="0"/>
              </a:rPr>
              <a:t>Eliminer</a:t>
            </a:r>
          </a:p>
          <a:p>
            <a:pPr marL="514350" indent="-514350">
              <a:lnSpc>
                <a:spcPct val="150000"/>
              </a:lnSpc>
              <a:buAutoNum type="arabicPeriod"/>
            </a:pPr>
            <a:r>
              <a:rPr lang="fr-FR" sz="3200" dirty="0" smtClean="0">
                <a:latin typeface="Times New Roman" pitchFamily="18" charset="0"/>
                <a:cs typeface="Times New Roman" pitchFamily="18" charset="0"/>
              </a:rPr>
              <a:t>Se mouvoir et maintenir une bonne posture</a:t>
            </a:r>
          </a:p>
          <a:p>
            <a:pPr marL="514350" indent="-514350">
              <a:lnSpc>
                <a:spcPct val="150000"/>
              </a:lnSpc>
              <a:buAutoNum type="arabicPeriod"/>
            </a:pPr>
            <a:r>
              <a:rPr lang="fr-FR" sz="3200" dirty="0" smtClean="0">
                <a:latin typeface="Times New Roman" pitchFamily="18" charset="0"/>
                <a:cs typeface="Times New Roman" pitchFamily="18" charset="0"/>
              </a:rPr>
              <a:t>Dormir et se reposer</a:t>
            </a:r>
          </a:p>
          <a:p>
            <a:pPr marL="514350" indent="-514350">
              <a:lnSpc>
                <a:spcPct val="150000"/>
              </a:lnSpc>
              <a:buAutoNum type="arabicPeriod"/>
            </a:pPr>
            <a:r>
              <a:rPr lang="fr-FR" sz="3200" dirty="0" smtClean="0">
                <a:latin typeface="Times New Roman" pitchFamily="18" charset="0"/>
                <a:cs typeface="Times New Roman" pitchFamily="18" charset="0"/>
              </a:rPr>
              <a:t>Se vêtir et se dévêtir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1043608" y="476672"/>
            <a:ext cx="7344816" cy="5976664"/>
          </a:xfrm>
        </p:spPr>
        <p:txBody>
          <a:bodyPr>
            <a:noAutofit/>
          </a:bodyPr>
          <a:lstStyle/>
          <a:p>
            <a:pPr marL="514350" indent="-514350">
              <a:lnSpc>
                <a:spcPct val="150000"/>
              </a:lnSpc>
              <a:buNone/>
            </a:pPr>
            <a:r>
              <a:rPr lang="fr-FR" sz="3200" dirty="0" smtClean="0">
                <a:solidFill>
                  <a:schemeClr val="accent1"/>
                </a:solidFill>
                <a:latin typeface="Times New Roman" pitchFamily="18" charset="0"/>
                <a:cs typeface="Times New Roman" pitchFamily="18" charset="0"/>
              </a:rPr>
              <a:t>7. </a:t>
            </a:r>
            <a:r>
              <a:rPr lang="fr-FR" sz="3200" dirty="0" smtClean="0">
                <a:latin typeface="Times New Roman" pitchFamily="18" charset="0"/>
                <a:cs typeface="Times New Roman" pitchFamily="18" charset="0"/>
              </a:rPr>
              <a:t>Maintenir la température du corps dans les limites de la normale</a:t>
            </a:r>
            <a:endParaRPr lang="fr-FR" sz="3200" dirty="0" smtClean="0">
              <a:solidFill>
                <a:schemeClr val="accent1"/>
              </a:solidFill>
              <a:latin typeface="Times New Roman" pitchFamily="18" charset="0"/>
              <a:cs typeface="Times New Roman" pitchFamily="18" charset="0"/>
            </a:endParaRPr>
          </a:p>
          <a:p>
            <a:pPr marL="514350" indent="-514350">
              <a:lnSpc>
                <a:spcPct val="150000"/>
              </a:lnSpc>
              <a:buNone/>
            </a:pPr>
            <a:r>
              <a:rPr lang="fr-FR" sz="3200" dirty="0" smtClean="0">
                <a:solidFill>
                  <a:schemeClr val="accent1"/>
                </a:solidFill>
                <a:latin typeface="Times New Roman" pitchFamily="18" charset="0"/>
                <a:cs typeface="Times New Roman" pitchFamily="18" charset="0"/>
              </a:rPr>
              <a:t>8. </a:t>
            </a:r>
            <a:r>
              <a:rPr lang="fr-FR" sz="3200" dirty="0" smtClean="0">
                <a:latin typeface="Times New Roman" pitchFamily="18" charset="0"/>
                <a:cs typeface="Times New Roman" pitchFamily="18" charset="0"/>
              </a:rPr>
              <a:t>Être propre, soigné et protéger ses téguments</a:t>
            </a:r>
            <a:endParaRPr lang="fr-FR" sz="3200" dirty="0" smtClean="0">
              <a:solidFill>
                <a:schemeClr val="bg2">
                  <a:lumMod val="50000"/>
                </a:schemeClr>
              </a:solidFill>
              <a:latin typeface="Times New Roman" pitchFamily="18" charset="0"/>
              <a:cs typeface="Times New Roman" pitchFamily="18" charset="0"/>
            </a:endParaRPr>
          </a:p>
          <a:p>
            <a:pPr marL="514350" indent="-514350">
              <a:lnSpc>
                <a:spcPct val="150000"/>
              </a:lnSpc>
              <a:buNone/>
            </a:pPr>
            <a:r>
              <a:rPr lang="fr-FR" sz="3200" dirty="0" smtClean="0">
                <a:solidFill>
                  <a:schemeClr val="accent1"/>
                </a:solidFill>
                <a:latin typeface="Times New Roman" pitchFamily="18" charset="0"/>
                <a:cs typeface="Times New Roman" pitchFamily="18" charset="0"/>
              </a:rPr>
              <a:t> 9. </a:t>
            </a:r>
            <a:r>
              <a:rPr lang="fr-FR" sz="3200" dirty="0" smtClean="0">
                <a:latin typeface="Times New Roman" pitchFamily="18" charset="0"/>
                <a:cs typeface="Times New Roman" pitchFamily="18" charset="0"/>
              </a:rPr>
              <a:t>Eviter les danger</a:t>
            </a:r>
          </a:p>
          <a:p>
            <a:pPr marL="514350" indent="-514350">
              <a:lnSpc>
                <a:spcPct val="150000"/>
              </a:lnSpc>
              <a:buNone/>
            </a:pPr>
            <a:r>
              <a:rPr lang="fr-FR" sz="3200" dirty="0" smtClean="0">
                <a:solidFill>
                  <a:schemeClr val="accent1"/>
                </a:solidFill>
                <a:latin typeface="Times New Roman" pitchFamily="18" charset="0"/>
                <a:cs typeface="Times New Roman" pitchFamily="18" charset="0"/>
              </a:rPr>
              <a:t>10. </a:t>
            </a:r>
            <a:r>
              <a:rPr lang="fr-FR" sz="3200" dirty="0" smtClean="0">
                <a:latin typeface="Times New Roman" pitchFamily="18" charset="0"/>
                <a:cs typeface="Times New Roman" pitchFamily="18" charset="0"/>
              </a:rPr>
              <a:t>Communiquer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683568" y="980728"/>
            <a:ext cx="7200800" cy="4572000"/>
          </a:xfrm>
        </p:spPr>
        <p:txBody>
          <a:bodyPr/>
          <a:lstStyle/>
          <a:p>
            <a:pPr marL="514350" indent="-514350">
              <a:lnSpc>
                <a:spcPct val="150000"/>
              </a:lnSpc>
              <a:buNone/>
            </a:pPr>
            <a:r>
              <a:rPr lang="fr-FR" sz="2800" dirty="0" smtClean="0">
                <a:solidFill>
                  <a:schemeClr val="accent1"/>
                </a:solidFill>
                <a:latin typeface="Times New Roman" pitchFamily="18" charset="0"/>
                <a:cs typeface="Times New Roman" pitchFamily="18" charset="0"/>
              </a:rPr>
              <a:t>11</a:t>
            </a:r>
            <a:r>
              <a:rPr lang="fr-FR" sz="2800" dirty="0" smtClean="0">
                <a:solidFill>
                  <a:schemeClr val="bg2">
                    <a:lumMod val="50000"/>
                  </a:schemeClr>
                </a:solidFill>
                <a:latin typeface="Times New Roman" pitchFamily="18" charset="0"/>
                <a:cs typeface="Times New Roman" pitchFamily="18" charset="0"/>
              </a:rPr>
              <a:t>. </a:t>
            </a:r>
            <a:r>
              <a:rPr lang="fr-FR" sz="2800" dirty="0" smtClean="0">
                <a:latin typeface="Times New Roman" pitchFamily="18" charset="0"/>
                <a:cs typeface="Times New Roman" pitchFamily="18" charset="0"/>
              </a:rPr>
              <a:t>Agir selon ses valeurs et ses croyances</a:t>
            </a:r>
          </a:p>
          <a:p>
            <a:pPr marL="514350" indent="-514350">
              <a:lnSpc>
                <a:spcPct val="150000"/>
              </a:lnSpc>
              <a:buNone/>
            </a:pPr>
            <a:r>
              <a:rPr lang="fr-FR" sz="2800" dirty="0" smtClean="0">
                <a:solidFill>
                  <a:schemeClr val="accent1"/>
                </a:solidFill>
                <a:latin typeface="Times New Roman" pitchFamily="18" charset="0"/>
                <a:cs typeface="Times New Roman" pitchFamily="18" charset="0"/>
              </a:rPr>
              <a:t>12. </a:t>
            </a:r>
            <a:r>
              <a:rPr lang="fr-FR" sz="2800" dirty="0" smtClean="0">
                <a:latin typeface="Times New Roman" pitchFamily="18" charset="0"/>
                <a:cs typeface="Times New Roman" pitchFamily="18" charset="0"/>
              </a:rPr>
              <a:t>S’occuper en vue de se réaliser</a:t>
            </a:r>
          </a:p>
          <a:p>
            <a:pPr marL="514350" indent="-514350">
              <a:lnSpc>
                <a:spcPct val="150000"/>
              </a:lnSpc>
              <a:buNone/>
            </a:pPr>
            <a:r>
              <a:rPr lang="fr-FR" sz="2800" dirty="0" smtClean="0">
                <a:solidFill>
                  <a:schemeClr val="accent1"/>
                </a:solidFill>
                <a:latin typeface="Times New Roman" pitchFamily="18" charset="0"/>
                <a:cs typeface="Times New Roman" pitchFamily="18" charset="0"/>
              </a:rPr>
              <a:t>13. </a:t>
            </a:r>
            <a:r>
              <a:rPr lang="fr-FR" sz="2800" dirty="0" smtClean="0">
                <a:latin typeface="Times New Roman" pitchFamily="18" charset="0"/>
                <a:cs typeface="Times New Roman" pitchFamily="18" charset="0"/>
              </a:rPr>
              <a:t>Se divertir, se récréer</a:t>
            </a:r>
          </a:p>
          <a:p>
            <a:pPr marL="514350" indent="-514350">
              <a:lnSpc>
                <a:spcPct val="150000"/>
              </a:lnSpc>
              <a:buNone/>
            </a:pPr>
            <a:r>
              <a:rPr lang="fr-FR" sz="2800" dirty="0" smtClean="0">
                <a:solidFill>
                  <a:schemeClr val="accent1"/>
                </a:solidFill>
                <a:latin typeface="Times New Roman" pitchFamily="18" charset="0"/>
                <a:cs typeface="Times New Roman" pitchFamily="18" charset="0"/>
              </a:rPr>
              <a:t>14. </a:t>
            </a:r>
            <a:r>
              <a:rPr lang="fr-FR" sz="2800" dirty="0" smtClean="0">
                <a:latin typeface="Times New Roman" pitchFamily="18" charset="0"/>
                <a:cs typeface="Times New Roman" pitchFamily="18" charset="0"/>
              </a:rPr>
              <a:t>Apprendre</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395536" y="476672"/>
            <a:ext cx="8229600" cy="5775920"/>
          </a:xfrm>
        </p:spPr>
        <p:txBody>
          <a:bodyPr>
            <a:normAutofit fontScale="92500" lnSpcReduction="10000"/>
          </a:bodyPr>
          <a:lstStyle/>
          <a:p>
            <a:pPr algn="just">
              <a:lnSpc>
                <a:spcPct val="150000"/>
              </a:lnSpc>
              <a:buNone/>
            </a:pPr>
            <a:r>
              <a:rPr lang="fr-FR" sz="39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XIX  siècle :</a:t>
            </a:r>
          </a:p>
          <a:p>
            <a:pPr algn="just">
              <a:lnSpc>
                <a:spcPct val="150000"/>
              </a:lnSpc>
              <a:buFont typeface="Wingdings" pitchFamily="2" charset="2"/>
              <a:buChar char="§"/>
            </a:pPr>
            <a:r>
              <a:rPr lang="fr-FR" sz="3200" dirty="0" smtClean="0">
                <a:latin typeface="Times New Roman" pitchFamily="18" charset="0"/>
                <a:cs typeface="Times New Roman" pitchFamily="18" charset="0"/>
              </a:rPr>
              <a:t>Naissance de la médecine scientifique</a:t>
            </a:r>
          </a:p>
          <a:p>
            <a:pPr algn="just">
              <a:lnSpc>
                <a:spcPct val="150000"/>
              </a:lnSpc>
              <a:buFont typeface="Wingdings" pitchFamily="2" charset="2"/>
              <a:buChar char="§"/>
            </a:pPr>
            <a:r>
              <a:rPr lang="fr-FR" sz="3200" dirty="0" smtClean="0">
                <a:latin typeface="Times New Roman" pitchFamily="18" charset="0"/>
                <a:cs typeface="Times New Roman" pitchFamily="18" charset="0"/>
              </a:rPr>
              <a:t>Naissance des écoles infirmières:</a:t>
            </a:r>
          </a:p>
          <a:p>
            <a:pPr algn="just">
              <a:lnSpc>
                <a:spcPct val="150000"/>
              </a:lnSpc>
              <a:buFont typeface="Wingdings" pitchFamily="2" charset="2"/>
              <a:buChar char="ü"/>
            </a:pPr>
            <a:r>
              <a:rPr lang="fr-FR" sz="3200" dirty="0" smtClean="0">
                <a:latin typeface="Times New Roman" pitchFamily="18" charset="0"/>
                <a:cs typeface="Times New Roman" pitchFamily="18" charset="0"/>
              </a:rPr>
              <a:t>Fondation de la 1</a:t>
            </a:r>
            <a:r>
              <a:rPr lang="fr-FR" sz="3200" baseline="30000" dirty="0" smtClean="0">
                <a:latin typeface="Times New Roman" pitchFamily="18" charset="0"/>
                <a:cs typeface="Times New Roman" pitchFamily="18" charset="0"/>
              </a:rPr>
              <a:t>er</a:t>
            </a:r>
            <a:r>
              <a:rPr lang="fr-FR" sz="3200" dirty="0" smtClean="0">
                <a:latin typeface="Times New Roman" pitchFamily="18" charset="0"/>
                <a:cs typeface="Times New Roman" pitchFamily="18" charset="0"/>
              </a:rPr>
              <a:t> école infirmière des gardes malades (Lausanne Suisse en 1859).</a:t>
            </a:r>
          </a:p>
          <a:p>
            <a:pPr algn="just">
              <a:lnSpc>
                <a:spcPct val="150000"/>
              </a:lnSpc>
              <a:buFont typeface="Wingdings" pitchFamily="2" charset="2"/>
              <a:buChar char="ü"/>
            </a:pPr>
            <a:r>
              <a:rPr lang="fr-FR" sz="3200" dirty="0" smtClean="0">
                <a:latin typeface="Times New Roman" pitchFamily="18" charset="0"/>
                <a:cs typeface="Times New Roman" pitchFamily="18" charset="0"/>
              </a:rPr>
              <a:t>Fondation de la 2éme école en 1860 à Saint Thomas à Londre par </a:t>
            </a:r>
            <a:r>
              <a:rPr lang="fr-FR" sz="3200" b="1" dirty="0" smtClean="0">
                <a:latin typeface="Times New Roman" pitchFamily="18" charset="0"/>
                <a:cs typeface="Times New Roman" pitchFamily="18" charset="0"/>
              </a:rPr>
              <a:t>Florence Nightingale</a:t>
            </a:r>
          </a:p>
          <a:p>
            <a:pPr algn="just">
              <a:lnSpc>
                <a:spcPct val="150000"/>
              </a:lnSpc>
              <a:buNone/>
            </a:pPr>
            <a:r>
              <a:rPr lang="fr-FR" sz="3200" b="1" dirty="0" smtClean="0">
                <a:latin typeface="Times New Roman" pitchFamily="18" charset="0"/>
                <a:cs typeface="Times New Roman" pitchFamily="18" charset="0"/>
              </a:rPr>
              <a:t>                    (12mai 1820-1910).</a:t>
            </a:r>
            <a:endParaRPr lang="fr-FR" sz="3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20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7"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7"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7"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323528" y="692696"/>
            <a:ext cx="8496944" cy="5327104"/>
          </a:xfrm>
        </p:spPr>
        <p:txBody>
          <a:bodyPr>
            <a:normAutofit lnSpcReduction="10000"/>
          </a:bodyPr>
          <a:lstStyle/>
          <a:p>
            <a:pPr>
              <a:lnSpc>
                <a:spcPct val="150000"/>
              </a:lnSpc>
              <a:buFont typeface="Wingdings" pitchFamily="2" charset="2"/>
              <a:buChar char="§"/>
            </a:pPr>
            <a:r>
              <a:rPr lang="fr-FR" sz="36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Au xx siècle</a:t>
            </a:r>
          </a:p>
          <a:p>
            <a:pPr>
              <a:lnSpc>
                <a:spcPct val="150000"/>
              </a:lnSpc>
              <a:buFont typeface="Wingdings" pitchFamily="2" charset="2"/>
              <a:buChar char="ü"/>
            </a:pPr>
            <a:r>
              <a:rPr lang="fr-FR" sz="3200" dirty="0" smtClean="0">
                <a:effectLst>
                  <a:outerShdw blurRad="38100" dist="38100" dir="2700000" algn="tl">
                    <a:srgbClr val="000000">
                      <a:alpha val="43137"/>
                    </a:srgbClr>
                  </a:outerShdw>
                </a:effectLst>
                <a:latin typeface="Times New Roman" pitchFamily="18" charset="0"/>
                <a:cs typeface="Times New Roman" pitchFamily="18" charset="0"/>
              </a:rPr>
              <a:t>Création de nombreuses écoles dans le monde sous l’influence de Florence Nightingale</a:t>
            </a:r>
          </a:p>
          <a:p>
            <a:pPr>
              <a:lnSpc>
                <a:spcPct val="150000"/>
              </a:lnSpc>
              <a:buFont typeface="Wingdings" pitchFamily="2" charset="2"/>
              <a:buChar char="§"/>
            </a:pPr>
            <a:r>
              <a:rPr lang="fr-FR" sz="32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Les années 50</a:t>
            </a:r>
          </a:p>
          <a:p>
            <a:pPr>
              <a:lnSpc>
                <a:spcPct val="150000"/>
              </a:lnSpc>
              <a:buFont typeface="Wingdings" pitchFamily="2" charset="2"/>
              <a:buChar char="ü"/>
            </a:pPr>
            <a:r>
              <a:rPr lang="fr-FR" sz="3200" dirty="0" smtClean="0">
                <a:effectLst>
                  <a:outerShdw blurRad="38100" dist="38100" dir="2700000" algn="tl">
                    <a:srgbClr val="000000">
                      <a:alpha val="43137"/>
                    </a:srgbClr>
                  </a:outerShdw>
                </a:effectLst>
                <a:latin typeface="Times New Roman" pitchFamily="18" charset="0"/>
                <a:cs typeface="Times New Roman" pitchFamily="18" charset="0"/>
              </a:rPr>
              <a:t>Changements importants dans le traitement des maladies.</a:t>
            </a:r>
          </a:p>
          <a:p>
            <a:pPr>
              <a:lnSpc>
                <a:spcPct val="150000"/>
              </a:lnSpc>
              <a:buFont typeface="Wingdings" pitchFamily="2" charset="2"/>
              <a:buChar char="ü"/>
            </a:pPr>
            <a:r>
              <a:rPr lang="fr-FR" sz="3200" dirty="0" smtClean="0">
                <a:effectLst>
                  <a:outerShdw blurRad="38100" dist="38100" dir="2700000" algn="tl">
                    <a:srgbClr val="000000">
                      <a:alpha val="43137"/>
                    </a:srgbClr>
                  </a:outerShdw>
                </a:effectLst>
                <a:latin typeface="Times New Roman" pitchFamily="18" charset="0"/>
                <a:cs typeface="Times New Roman" pitchFamily="18" charset="0"/>
              </a:rPr>
              <a:t> Création des unités ultra modernes .</a:t>
            </a:r>
            <a:endParaRPr lang="fr-FR" sz="32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7"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7" presetClass="entr" presetSubtype="4"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7" presetClass="entr" presetSubtype="4" fill="hold"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1124744"/>
            <a:ext cx="8229600" cy="5199856"/>
          </a:xfrm>
        </p:spPr>
        <p:txBody>
          <a:bodyPr>
            <a:normAutofit fontScale="92500" lnSpcReduction="10000"/>
          </a:bodyPr>
          <a:lstStyle/>
          <a:p>
            <a:pPr>
              <a:lnSpc>
                <a:spcPct val="150000"/>
              </a:lnSpc>
              <a:buFont typeface="Wingdings" pitchFamily="2" charset="2"/>
              <a:buChar char="§"/>
            </a:pPr>
            <a:r>
              <a:rPr lang="fr-FR" sz="32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De nos jours :</a:t>
            </a:r>
          </a:p>
          <a:p>
            <a:pPr>
              <a:lnSpc>
                <a:spcPct val="150000"/>
              </a:lnSpc>
              <a:buNone/>
            </a:pPr>
            <a:r>
              <a:rPr lang="fr-FR" sz="3200" dirty="0" smtClean="0">
                <a:latin typeface="Times New Roman" pitchFamily="18" charset="0"/>
                <a:cs typeface="Times New Roman" pitchFamily="18" charset="0"/>
              </a:rPr>
              <a:t>La discipline des soins est érigée  en sciences infirmières :</a:t>
            </a:r>
          </a:p>
          <a:p>
            <a:pPr>
              <a:lnSpc>
                <a:spcPct val="150000"/>
              </a:lnSpc>
              <a:buFont typeface="Wingdings" pitchFamily="2" charset="2"/>
              <a:buChar char="ü"/>
            </a:pPr>
            <a:r>
              <a:rPr lang="fr-FR" sz="3200" dirty="0" smtClean="0">
                <a:latin typeface="Times New Roman" pitchFamily="18" charset="0"/>
                <a:cs typeface="Times New Roman" pitchFamily="18" charset="0"/>
              </a:rPr>
              <a:t> Pratiques,</a:t>
            </a:r>
          </a:p>
          <a:p>
            <a:pPr>
              <a:lnSpc>
                <a:spcPct val="150000"/>
              </a:lnSpc>
              <a:buFont typeface="Wingdings" pitchFamily="2" charset="2"/>
              <a:buChar char="ü"/>
            </a:pPr>
            <a:r>
              <a:rPr lang="fr-FR" sz="3200" dirty="0" smtClean="0">
                <a:latin typeface="Times New Roman" pitchFamily="18" charset="0"/>
                <a:cs typeface="Times New Roman" pitchFamily="18" charset="0"/>
              </a:rPr>
              <a:t> Formations,</a:t>
            </a:r>
          </a:p>
          <a:p>
            <a:pPr>
              <a:lnSpc>
                <a:spcPct val="150000"/>
              </a:lnSpc>
              <a:buFont typeface="Wingdings" pitchFamily="2" charset="2"/>
              <a:buChar char="ü"/>
            </a:pPr>
            <a:r>
              <a:rPr lang="fr-FR" sz="3200" dirty="0" smtClean="0">
                <a:latin typeface="Times New Roman" pitchFamily="18" charset="0"/>
                <a:cs typeface="Times New Roman" pitchFamily="18" charset="0"/>
              </a:rPr>
              <a:t> Recherche,</a:t>
            </a:r>
          </a:p>
          <a:p>
            <a:pPr>
              <a:lnSpc>
                <a:spcPct val="150000"/>
              </a:lnSpc>
              <a:buFont typeface="Wingdings" pitchFamily="2" charset="2"/>
              <a:buChar char="ü"/>
            </a:pPr>
            <a:r>
              <a:rPr lang="fr-FR" sz="3200" dirty="0" smtClean="0">
                <a:latin typeface="Times New Roman" pitchFamily="18" charset="0"/>
                <a:cs typeface="Times New Roman" pitchFamily="18" charset="0"/>
              </a:rPr>
              <a:t> Gestion.</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7"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4000"/>
                            </p:stCondLst>
                            <p:childTnLst>
                              <p:par>
                                <p:cTn id="15" presetID="7"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6000"/>
                            </p:stCondLst>
                            <p:childTnLst>
                              <p:par>
                                <p:cTn id="20" presetID="7"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8000"/>
                            </p:stCondLst>
                            <p:childTnLst>
                              <p:par>
                                <p:cTn id="25" presetID="7"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0000"/>
                            </p:stCondLst>
                            <p:childTnLst>
                              <p:par>
                                <p:cTn id="30" presetID="7"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980728"/>
            <a:ext cx="7772400" cy="4594522"/>
          </a:xfrm>
        </p:spPr>
        <p:txBody>
          <a:bodyPr anchor="ctr">
            <a:normAutofit/>
          </a:bodyPr>
          <a:lstStyle/>
          <a:p>
            <a:pPr algn="ctr">
              <a:lnSpc>
                <a:spcPct val="150000"/>
              </a:lnSpc>
            </a:pPr>
            <a:r>
              <a:rPr lang="fr-FR" sz="4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II - « Les Pionnières de </a:t>
            </a:r>
            <a:br>
              <a:rPr lang="fr-FR" sz="4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br>
            <a:r>
              <a:rPr lang="fr-FR" sz="4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la formation</a:t>
            </a:r>
            <a:br>
              <a:rPr lang="fr-FR" sz="4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br>
            <a:r>
              <a:rPr lang="fr-FR" sz="4400"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des soins infirmiers » </a:t>
            </a:r>
            <a:endParaRPr lang="fr-FR" sz="4400"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273050"/>
            <a:ext cx="8363272" cy="995710"/>
          </a:xfrm>
        </p:spPr>
        <p:txBody>
          <a:bodyPr anchor="ctr">
            <a:normAutofit fontScale="90000"/>
          </a:bodyPr>
          <a:lstStyle/>
          <a:p>
            <a:r>
              <a:rPr lang="fr-FR" sz="4400" b="1" smtClean="0">
                <a:solidFill>
                  <a:schemeClr val="accent1"/>
                </a:solidFill>
                <a:latin typeface="Times New Roman" pitchFamily="18" charset="0"/>
                <a:cs typeface="Times New Roman" pitchFamily="18" charset="0"/>
              </a:rPr>
              <a:t>Annie </a:t>
            </a:r>
            <a:r>
              <a:rPr lang="fr-FR" sz="4400" b="1" dirty="0" smtClean="0">
                <a:solidFill>
                  <a:schemeClr val="accent1"/>
                </a:solidFill>
                <a:latin typeface="Times New Roman" pitchFamily="18" charset="0"/>
                <a:cs typeface="Times New Roman" pitchFamily="18" charset="0"/>
              </a:rPr>
              <a:t>Bell - Nashville, le Tennessee</a:t>
            </a:r>
            <a:r>
              <a:rPr lang="fr-FR" dirty="0" smtClean="0">
                <a:solidFill>
                  <a:schemeClr val="accent1"/>
                </a:solidFill>
                <a:latin typeface="Times New Roman" pitchFamily="18" charset="0"/>
                <a:cs typeface="Times New Roman" pitchFamily="18" charset="0"/>
              </a:rPr>
              <a:t> </a:t>
            </a:r>
            <a:endParaRPr lang="fr-FR" dirty="0">
              <a:solidFill>
                <a:schemeClr val="accent1"/>
              </a:solidFill>
            </a:endParaRPr>
          </a:p>
        </p:txBody>
      </p:sp>
      <p:sp>
        <p:nvSpPr>
          <p:cNvPr id="3" name="Espace réservé du texte 2"/>
          <p:cNvSpPr>
            <a:spLocks noGrp="1"/>
          </p:cNvSpPr>
          <p:nvPr>
            <p:ph type="body" idx="2"/>
          </p:nvPr>
        </p:nvSpPr>
        <p:spPr>
          <a:xfrm>
            <a:off x="395536" y="1412776"/>
            <a:ext cx="2736304" cy="4683224"/>
          </a:xfrm>
        </p:spPr>
        <p:txBody>
          <a:bodyPr>
            <a:normAutofit fontScale="92500" lnSpcReduction="20000"/>
          </a:bodyPr>
          <a:lstStyle/>
          <a:p>
            <a:pPr>
              <a:lnSpc>
                <a:spcPct val="150000"/>
              </a:lnSpc>
            </a:pPr>
            <a:r>
              <a:rPr lang="fr-FR" sz="3200" dirty="0" smtClean="0">
                <a:latin typeface="Times New Roman" pitchFamily="18" charset="0"/>
                <a:cs typeface="Times New Roman" pitchFamily="18" charset="0"/>
              </a:rPr>
              <a:t>1861-1865, Deux soldats Fédéraux blessés </a:t>
            </a:r>
          </a:p>
          <a:p>
            <a:pPr>
              <a:lnSpc>
                <a:spcPct val="150000"/>
              </a:lnSpc>
            </a:pPr>
            <a:r>
              <a:rPr lang="fr-FR" sz="3200" dirty="0" smtClean="0">
                <a:latin typeface="Times New Roman" pitchFamily="18" charset="0"/>
                <a:cs typeface="Times New Roman" pitchFamily="18" charset="0"/>
              </a:rPr>
              <a:t>pendant </a:t>
            </a:r>
          </a:p>
          <a:p>
            <a:pPr>
              <a:lnSpc>
                <a:spcPct val="150000"/>
              </a:lnSpc>
            </a:pPr>
            <a:r>
              <a:rPr lang="fr-FR" sz="3200" dirty="0" smtClean="0">
                <a:latin typeface="Times New Roman" pitchFamily="18" charset="0"/>
                <a:cs typeface="Times New Roman" pitchFamily="18" charset="0"/>
              </a:rPr>
              <a:t>la Guerre civile américaine.</a:t>
            </a:r>
            <a:endParaRPr lang="fr-FR" dirty="0"/>
          </a:p>
        </p:txBody>
      </p:sp>
      <p:pic>
        <p:nvPicPr>
          <p:cNvPr id="5" name="Espace réservé du contenu 4" descr="Fichier:Nurse Anna Bell.jpg"/>
          <p:cNvPicPr>
            <a:picLocks noGrp="1"/>
          </p:cNvPicPr>
          <p:nvPr>
            <p:ph sz="quarter" idx="1"/>
          </p:nvPr>
        </p:nvPicPr>
        <p:blipFill>
          <a:blip r:embed="rId2" cstate="print"/>
          <a:srcRect/>
          <a:stretch>
            <a:fillRect/>
          </a:stretch>
        </p:blipFill>
        <p:spPr bwMode="auto">
          <a:xfrm>
            <a:off x="3347864" y="1412776"/>
            <a:ext cx="5338936" cy="46805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7" presetClass="entr" presetSubtype="4"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2000" fill="hold"/>
                                        <p:tgtEl>
                                          <p:spTgt spid="5"/>
                                        </p:tgtEl>
                                        <p:attrNameLst>
                                          <p:attrName>ppt_x</p:attrName>
                                        </p:attrNameLst>
                                      </p:cBhvr>
                                      <p:tavLst>
                                        <p:tav tm="0">
                                          <p:val>
                                            <p:strVal val="#ppt_x"/>
                                          </p:val>
                                        </p:tav>
                                        <p:tav tm="100000">
                                          <p:val>
                                            <p:strVal val="#ppt_x"/>
                                          </p:val>
                                        </p:tav>
                                      </p:tavLst>
                                    </p:anim>
                                    <p:anim calcmode="lin" valueType="num">
                                      <p:cBhvr additive="base">
                                        <p:cTn id="31"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273050"/>
            <a:ext cx="8363272" cy="1143000"/>
          </a:xfrm>
        </p:spPr>
        <p:txBody>
          <a:bodyPr anchor="ctr">
            <a:normAutofit/>
          </a:bodyPr>
          <a:lstStyle/>
          <a:p>
            <a:r>
              <a:rPr lang="fr-FR" b="1" dirty="0" smtClean="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rPr>
              <a:t>Florence Nightingale 1820 - 1910</a:t>
            </a:r>
            <a:endParaRPr lang="fr-FR" b="1" dirty="0">
              <a:solidFill>
                <a:schemeClr val="accent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Espace réservé du texte 2"/>
          <p:cNvSpPr>
            <a:spLocks noGrp="1"/>
          </p:cNvSpPr>
          <p:nvPr>
            <p:ph type="body" idx="2"/>
          </p:nvPr>
        </p:nvSpPr>
        <p:spPr>
          <a:xfrm>
            <a:off x="395536" y="1412776"/>
            <a:ext cx="4032448" cy="5040560"/>
          </a:xfrm>
        </p:spPr>
        <p:txBody>
          <a:bodyPr>
            <a:normAutofit/>
          </a:bodyPr>
          <a:lstStyle/>
          <a:p>
            <a:pPr algn="just"/>
            <a:r>
              <a:rPr lang="fr-FR" b="1" dirty="0" smtClean="0"/>
              <a:t/>
            </a:r>
            <a:br>
              <a:rPr lang="fr-FR" b="1" dirty="0" smtClean="0"/>
            </a:br>
            <a:r>
              <a:rPr lang="fr-FR" sz="3200" dirty="0" smtClean="0">
                <a:latin typeface="Times New Roman" pitchFamily="18" charset="0"/>
                <a:cs typeface="Times New Roman" pitchFamily="18" charset="0"/>
              </a:rPr>
              <a:t>Infirmière britannique, pionnière des soins infirmiers modernes</a:t>
            </a:r>
          </a:p>
          <a:p>
            <a:pPr algn="just"/>
            <a:r>
              <a:rPr lang="fr-FR" sz="3200" dirty="0" smtClean="0">
                <a:latin typeface="Times New Roman" pitchFamily="18" charset="0"/>
                <a:cs typeface="Times New Roman" pitchFamily="18" charset="0"/>
              </a:rPr>
              <a:t>les années de la Guerre de Crimée qui </a:t>
            </a:r>
          </a:p>
          <a:p>
            <a:pPr algn="just"/>
            <a:r>
              <a:rPr lang="fr-FR" sz="3200" dirty="0" smtClean="0">
                <a:latin typeface="Times New Roman" pitchFamily="18" charset="0"/>
                <a:cs typeface="Times New Roman" pitchFamily="18" charset="0"/>
              </a:rPr>
              <a:t>la rendirent célèbre</a:t>
            </a:r>
            <a:endParaRPr lang="fr-FR" sz="3200" dirty="0">
              <a:latin typeface="Times New Roman" pitchFamily="18" charset="0"/>
              <a:cs typeface="Times New Roman" pitchFamily="18" charset="0"/>
            </a:endParaRPr>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a:off x="4572000" y="1484784"/>
            <a:ext cx="4176464" cy="475252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7" presetClass="entr" presetSubtype="4" fill="hold" nodeType="afterEffect">
                                  <p:stCondLst>
                                    <p:cond delay="0"/>
                                  </p:stCondLst>
                                  <p:childTnLst>
                                    <p:set>
                                      <p:cBhvr>
                                        <p:cTn id="29" dur="1" fill="hold">
                                          <p:stCondLst>
                                            <p:cond delay="0"/>
                                          </p:stCondLst>
                                        </p:cTn>
                                        <p:tgtEl>
                                          <p:spTgt spid="1026"/>
                                        </p:tgtEl>
                                        <p:attrNameLst>
                                          <p:attrName>style.visibility</p:attrName>
                                        </p:attrNameLst>
                                      </p:cBhvr>
                                      <p:to>
                                        <p:strVal val="visible"/>
                                      </p:to>
                                    </p:set>
                                    <p:anim calcmode="lin" valueType="num">
                                      <p:cBhvr additive="base">
                                        <p:cTn id="30" dur="2000" fill="hold"/>
                                        <p:tgtEl>
                                          <p:spTgt spid="1026"/>
                                        </p:tgtEl>
                                        <p:attrNameLst>
                                          <p:attrName>ppt_x</p:attrName>
                                        </p:attrNameLst>
                                      </p:cBhvr>
                                      <p:tavLst>
                                        <p:tav tm="0">
                                          <p:val>
                                            <p:strVal val="#ppt_x"/>
                                          </p:val>
                                        </p:tav>
                                        <p:tav tm="100000">
                                          <p:val>
                                            <p:strVal val="#ppt_x"/>
                                          </p:val>
                                        </p:tav>
                                      </p:tavLst>
                                    </p:anim>
                                    <p:anim calcmode="lin" valueType="num">
                                      <p:cBhvr additive="base">
                                        <p:cTn id="31" dur="2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pitaux">
  <a:themeElements>
    <a:clrScheme name="Capitaux">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apitaux">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apitaux">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662</TotalTime>
  <Words>1260</Words>
  <Application>Microsoft Office PowerPoint</Application>
  <PresentationFormat>Affichage à l'écran (4:3)</PresentationFormat>
  <Paragraphs>146</Paragraphs>
  <Slides>36</Slides>
  <Notes>0</Notes>
  <HiddenSlides>0</HiddenSlides>
  <MMClips>0</MMClips>
  <ScaleCrop>false</ScaleCrop>
  <HeadingPairs>
    <vt:vector size="4" baseType="variant">
      <vt:variant>
        <vt:lpstr>Thème</vt:lpstr>
      </vt:variant>
      <vt:variant>
        <vt:i4>1</vt:i4>
      </vt:variant>
      <vt:variant>
        <vt:lpstr>Titres des diapositives</vt:lpstr>
      </vt:variant>
      <vt:variant>
        <vt:i4>36</vt:i4>
      </vt:variant>
    </vt:vector>
  </HeadingPairs>
  <TitlesOfParts>
    <vt:vector size="37" baseType="lpstr">
      <vt:lpstr>Capitaux</vt:lpstr>
      <vt:lpstr>MODULDE  SOINS DE BASE </vt:lpstr>
      <vt:lpstr>I - Historique  des soins infirmiers</vt:lpstr>
      <vt:lpstr>Diapositive 3</vt:lpstr>
      <vt:lpstr>Diapositive 4</vt:lpstr>
      <vt:lpstr>Diapositive 5</vt:lpstr>
      <vt:lpstr>Diapositive 6</vt:lpstr>
      <vt:lpstr>II - « Les Pionnières de  la formation des soins infirmiers » </vt:lpstr>
      <vt:lpstr>Annie Bell - Nashville, le Tennessee </vt:lpstr>
      <vt:lpstr>Florence Nightingale 1820 - 1910</vt:lpstr>
      <vt:lpstr>Virginia Henderson (1897-1996) </vt:lpstr>
      <vt:lpstr>III - Définition  des  concepts</vt:lpstr>
      <vt:lpstr>1 - Soin </vt:lpstr>
      <vt:lpstr>2 - Soigner</vt:lpstr>
      <vt:lpstr>3 - Soins infirmiers:   a) Selon le Conseil International des Infirmières </vt:lpstr>
      <vt:lpstr>Diapositive 15</vt:lpstr>
      <vt:lpstr>Diapositive 16</vt:lpstr>
      <vt:lpstr>b) Selon l’ Organisation Mondiale                      de la Santé( OMS)</vt:lpstr>
      <vt:lpstr>Diapositive 18</vt:lpstr>
      <vt:lpstr>Diapositive 19</vt:lpstr>
      <vt:lpstr>3 - Définition selon les auteurs</vt:lpstr>
      <vt:lpstr>a) Florence Nightingale</vt:lpstr>
      <vt:lpstr>b) Selon Virginia Henderson</vt:lpstr>
      <vt:lpstr> IV- Concepts clés d’une théorie</vt:lpstr>
      <vt:lpstr> 1 - L’homme: </vt:lpstr>
      <vt:lpstr>2 - La santé</vt:lpstr>
      <vt:lpstr> 3 - L’environnement </vt:lpstr>
      <vt:lpstr>4 - Catégories et composantes                       du soin infirmier</vt:lpstr>
      <vt:lpstr> a) Les composantes du soin</vt:lpstr>
      <vt:lpstr>v – Classification          des besoins</vt:lpstr>
      <vt:lpstr>1 - Selon le dictionnaire Larousse: </vt:lpstr>
      <vt:lpstr>2 - Classification des besoins      selon Abraham MASLOW </vt:lpstr>
      <vt:lpstr>Diapositive 32</vt:lpstr>
      <vt:lpstr>2. Classification des besoins selon Virginia Henderson</vt:lpstr>
      <vt:lpstr>Diapositive 34</vt:lpstr>
      <vt:lpstr>Diapositive 35</vt:lpstr>
      <vt:lpstr>Diapositive 36</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DE SOINS DE BASE</dc:title>
  <dc:creator>client</dc:creator>
  <cp:lastModifiedBy>acer</cp:lastModifiedBy>
  <cp:revision>39</cp:revision>
  <dcterms:created xsi:type="dcterms:W3CDTF">2012-11-12T08:36:49Z</dcterms:created>
  <dcterms:modified xsi:type="dcterms:W3CDTF">2017-12-10T15:49:29Z</dcterms:modified>
</cp:coreProperties>
</file>